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7"/>
  </p:notesMasterIdLst>
  <p:sldIdLst>
    <p:sldId id="270" r:id="rId2"/>
    <p:sldId id="290" r:id="rId3"/>
    <p:sldId id="289" r:id="rId4"/>
    <p:sldId id="287" r:id="rId5"/>
    <p:sldId id="286" r:id="rId6"/>
    <p:sldId id="285" r:id="rId7"/>
    <p:sldId id="284" r:id="rId8"/>
    <p:sldId id="299" r:id="rId9"/>
    <p:sldId id="283" r:id="rId10"/>
    <p:sldId id="281" r:id="rId11"/>
    <p:sldId id="280" r:id="rId12"/>
    <p:sldId id="279" r:id="rId13"/>
    <p:sldId id="278" r:id="rId14"/>
    <p:sldId id="277" r:id="rId15"/>
    <p:sldId id="273" r:id="rId16"/>
    <p:sldId id="272" r:id="rId17"/>
    <p:sldId id="282" r:id="rId18"/>
    <p:sldId id="288" r:id="rId19"/>
    <p:sldId id="305" r:id="rId20"/>
    <p:sldId id="304" r:id="rId21"/>
    <p:sldId id="303" r:id="rId22"/>
    <p:sldId id="302" r:id="rId23"/>
    <p:sldId id="309" r:id="rId24"/>
    <p:sldId id="310" r:id="rId25"/>
    <p:sldId id="313" r:id="rId26"/>
  </p:sldIdLst>
  <p:sldSz cx="9144000" cy="6858000" type="screen4x3"/>
  <p:notesSz cx="7010400" cy="92964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 snapToObjects="1">
      <p:cViewPr varScale="1">
        <p:scale>
          <a:sx n="103" d="100"/>
          <a:sy n="103" d="100"/>
        </p:scale>
        <p:origin x="-210" y="-96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944" cy="464503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69878" y="0"/>
            <a:ext cx="3038944" cy="464503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F70923-4277-408D-82D8-EE529E4F7FA4}" type="datetimeFigureOut">
              <a:rPr lang="es-ES"/>
              <a:pPr>
                <a:defRPr/>
              </a:pPr>
              <a:t>17/03/2015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9" tIns="45565" rIns="91129" bIns="45565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567" y="4416742"/>
            <a:ext cx="5609267" cy="4182112"/>
          </a:xfrm>
          <a:prstGeom prst="rect">
            <a:avLst/>
          </a:prstGeom>
        </p:spPr>
        <p:txBody>
          <a:bodyPr vert="horz" lIns="91129" tIns="45565" rIns="91129" bIns="45565" rtlCol="0"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30312"/>
            <a:ext cx="3038944" cy="464503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69878" y="8830312"/>
            <a:ext cx="3038944" cy="464503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57A236-213D-43E6-8A88-6D9808F02FF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5912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9"/>
          <p:cNvPicPr>
            <a:picLocks noChangeAspect="1"/>
          </p:cNvPicPr>
          <p:nvPr userDrawn="1"/>
        </p:nvPicPr>
        <p:blipFill>
          <a:blip r:embed="rId2"/>
          <a:srcRect r="65096"/>
          <a:stretch>
            <a:fillRect/>
          </a:stretch>
        </p:blipFill>
        <p:spPr bwMode="auto">
          <a:xfrm>
            <a:off x="8048625" y="247650"/>
            <a:ext cx="627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10"/>
          <p:cNvSpPr txBox="1"/>
          <p:nvPr userDrawn="1"/>
        </p:nvSpPr>
        <p:spPr>
          <a:xfrm>
            <a:off x="7885113" y="849313"/>
            <a:ext cx="962025" cy="4016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chemeClr val="bg1"/>
                </a:solidFill>
                <a:latin typeface="Arial Black"/>
                <a:cs typeface="Arial Black"/>
              </a:rPr>
              <a:t>DESPACHO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chemeClr val="bg1"/>
                </a:solidFill>
                <a:latin typeface="Arial Black"/>
                <a:cs typeface="Arial Black"/>
              </a:rPr>
              <a:t>NIETO, SC.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96B84B-3AFA-4016-A088-2E2E4490F8DA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0CBFED-C062-4389-AC71-2E84A9105E6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4E62BF-57EF-4722-BD31-B94144CDD219}" type="datetimeFigureOut">
              <a:rPr lang="es-ES_tradnl"/>
              <a:pPr>
                <a:defRPr/>
              </a:pPr>
              <a:t>17/03/2015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BBBD40-39BD-4423-91CE-5B2F1A4E521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5A5842-9EBA-4104-8AAC-91A8AD3FCBA3}" type="datetimeFigureOut">
              <a:rPr lang="es-ES_tradnl"/>
              <a:pPr>
                <a:defRPr/>
              </a:pPr>
              <a:t>17/03/2015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3D2B3-1FB7-4180-B84C-9B1CB1195F7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  <a:prstGeom prst="rect">
            <a:avLst/>
          </a:prstGeo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2538DE-9405-4D1B-95AA-F457D73C5318}" type="datetimeFigureOut">
              <a:rPr lang="es-ES_tradnl"/>
              <a:pPr>
                <a:defRPr/>
              </a:pPr>
              <a:t>17/03/2015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A29BCBA-55B6-43B9-B0CA-AC99F5E20A4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  <a:prstGeom prst="rect">
            <a:avLst/>
          </a:prstGeo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2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1C48868-414B-4BE9-B28E-FB2906E62A1A}" type="datetimeFigureOut">
              <a:rPr lang="es-ES_tradnl"/>
              <a:pPr>
                <a:defRPr/>
              </a:pPr>
              <a:t>17/03/2015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2E58DD8-3A78-43D7-A1E7-1932AAA76B6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  <a:prstGeom prst="rect">
            <a:avLst/>
          </a:prstGeo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3E49A8C-D55E-4116-BC70-43EDC503CB27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72AD9D9-8466-4C38-A15F-673FCCD227F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  <a:prstGeom prst="rect">
            <a:avLst/>
          </a:prstGeo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2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6CF6D7-B617-4526-BFE4-1F0C6E210B64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A71C6F-A3B4-4703-85AC-831A1C979D0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AE29E9-1B99-4D81-A67C-C6FD18EA57C3}" type="datetimeFigureOut">
              <a:rPr lang="es-ES_tradnl"/>
              <a:pPr>
                <a:defRPr/>
              </a:pPr>
              <a:t>17/03/2015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064A372-0136-42E6-B3ED-E152C5AC4D3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4D0C455-39F4-4D98-805E-6C158A2E512C}" type="datetimeFigureOut">
              <a:rPr lang="es-ES_tradnl"/>
              <a:pPr>
                <a:defRPr/>
              </a:pPr>
              <a:t>17/03/2015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CFAE1A-057C-466E-B3BE-3DCD67EA0CF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EE86CA-C63B-4A79-9161-E7539519C02E}" type="datetimeFigureOut">
              <a:rPr lang="es-ES_tradnl"/>
              <a:pPr>
                <a:defRPr/>
              </a:pPr>
              <a:t>17/03/2015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42E08F2-F242-416D-9012-D27297EECF5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A455336-5B94-43DD-B60E-763C630B1287}" type="datetimeFigureOut">
              <a:rPr lang="es-ES_tradnl"/>
              <a:pPr>
                <a:defRPr/>
              </a:pPr>
              <a:t>17/03/2015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166AF15-0D31-49AC-985A-C18A113CDB5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4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5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9F02D8B-CE12-473D-863B-60ADA2440092}" type="datetimeFigureOut">
              <a:rPr lang="es-ES_tradnl"/>
              <a:pPr>
                <a:defRPr/>
              </a:pPr>
              <a:t>17/03/2015</a:t>
            </a:fld>
            <a:endParaRPr lang="es-ES_tradnl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97B1A8C-D8E1-4009-B8CE-196D291E8FD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6A7E1A-16CA-41D5-9CD2-69FEAE7164E6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A4AC94F-30E6-4AA4-B6AB-45D669C0016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CDCA59-296B-436F-A194-CCF6F9EF6E94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B6E97EE-6837-4E88-BB32-9A0C339789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029" name="Imagen 4"/>
          <p:cNvPicPr>
            <a:picLocks noChangeAspect="1"/>
          </p:cNvPicPr>
          <p:nvPr userDrawn="1"/>
        </p:nvPicPr>
        <p:blipFill>
          <a:blip r:embed="rId24"/>
          <a:srcRect r="65096"/>
          <a:stretch>
            <a:fillRect/>
          </a:stretch>
        </p:blipFill>
        <p:spPr bwMode="auto">
          <a:xfrm>
            <a:off x="8382000" y="115888"/>
            <a:ext cx="6286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adroTexto 5"/>
          <p:cNvSpPr txBox="1"/>
          <p:nvPr userDrawn="1"/>
        </p:nvSpPr>
        <p:spPr>
          <a:xfrm>
            <a:off x="8218488" y="719138"/>
            <a:ext cx="962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chemeClr val="bg1"/>
                </a:solidFill>
                <a:latin typeface="Arial Black"/>
                <a:cs typeface="Arial Black"/>
              </a:rPr>
              <a:t>DESPACHO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chemeClr val="bg1"/>
                </a:solidFill>
                <a:latin typeface="Arial Black"/>
                <a:cs typeface="Arial Black"/>
              </a:rPr>
              <a:t>NIETO, SC.</a:t>
            </a:r>
          </a:p>
        </p:txBody>
      </p:sp>
      <p:pic>
        <p:nvPicPr>
          <p:cNvPr id="1031" name="Picture 7" descr="Overlay-ContentSlides.png"/>
          <p:cNvPicPr>
            <a:picLocks noChangeAspect="1"/>
          </p:cNvPicPr>
          <p:nvPr userDrawn="1"/>
        </p:nvPicPr>
        <p:blipFill>
          <a:blip r:embed="rId25"/>
          <a:srcRect/>
          <a:stretch>
            <a:fillRect/>
          </a:stretch>
        </p:blipFill>
        <p:spPr bwMode="auto">
          <a:xfrm>
            <a:off x="2879725" y="-26988"/>
            <a:ext cx="630078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18" r:id="rId3"/>
    <p:sldLayoutId id="2147483717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16" r:id="rId2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25450" y="2195513"/>
            <a:ext cx="5561013" cy="3539430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La Ley Federal prevé tres medidas medulares: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27584" y="1333280"/>
            <a:ext cx="6713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0050" indent="-400050"/>
            <a:r>
              <a:rPr lang="es-MX" sz="1600" b="1" dirty="0" smtClean="0"/>
              <a:t>OBJETIVO DE LA LEY – Establecer medidas y procedimientos para prevenir actos u operaciones que involucren recursos de procedencia ilícita.</a:t>
            </a:r>
          </a:p>
        </p:txBody>
      </p:sp>
      <p:grpSp>
        <p:nvGrpSpPr>
          <p:cNvPr id="13" name="Agrupar 12"/>
          <p:cNvGrpSpPr>
            <a:grpSpLocks/>
          </p:cNvGrpSpPr>
          <p:nvPr/>
        </p:nvGrpSpPr>
        <p:grpSpPr bwMode="auto">
          <a:xfrm>
            <a:off x="6544965" y="3815702"/>
            <a:ext cx="1992313" cy="912129"/>
            <a:chOff x="6184748" y="2335900"/>
            <a:chExt cx="1992216" cy="911674"/>
          </a:xfrm>
        </p:grpSpPr>
        <p:pic>
          <p:nvPicPr>
            <p:cNvPr id="27661" name="Picture 2" descr="https://encrypted-tbn2.gstatic.com/images?q=tbn:ANd9GcSTFz7dWOEkErJ90dpWQJYcQiy8qr6JtXroGXy1UB2u2pHErK7W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84748" y="2357431"/>
              <a:ext cx="1992216" cy="890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2" name="Picture 4" descr="https://encrypted-tbn1.gstatic.com/images?q=tbn:ANd9GcQyWjS7Dmb24Cq_-4jDjs8tYeUqi5PeQM3gtDxF_HXI1NBcHxKA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6184748" y="2335900"/>
              <a:ext cx="1992216" cy="911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Agrupar 13"/>
          <p:cNvGrpSpPr>
            <a:grpSpLocks/>
          </p:cNvGrpSpPr>
          <p:nvPr/>
        </p:nvGrpSpPr>
        <p:grpSpPr bwMode="auto">
          <a:xfrm>
            <a:off x="5724525" y="4709689"/>
            <a:ext cx="3135959" cy="1599632"/>
            <a:chOff x="5325615" y="4643885"/>
            <a:chExt cx="3535571" cy="1225001"/>
          </a:xfrm>
        </p:grpSpPr>
        <p:sp>
          <p:nvSpPr>
            <p:cNvPr id="11" name="10 Flecha derecha"/>
            <p:cNvSpPr/>
            <p:nvPr/>
          </p:nvSpPr>
          <p:spPr>
            <a:xfrm>
              <a:off x="7093400" y="4896237"/>
              <a:ext cx="574756" cy="360147"/>
            </a:xfrm>
            <a:prstGeom prst="rightArrow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10" name="Picture 8" descr="https://encrypted-tbn1.gstatic.com/images?q=tbn:ANd9GcRUnJERks_J7F1qxutjCEbojSrr9hTIiaCnAoaVbsXDwaw9d06WeA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5325615" y="4643885"/>
              <a:ext cx="3535571" cy="12250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Rectángulo 1"/>
          <p:cNvSpPr>
            <a:spLocks noChangeArrowheads="1"/>
          </p:cNvSpPr>
          <p:nvPr/>
        </p:nvSpPr>
        <p:spPr bwMode="auto">
          <a:xfrm>
            <a:off x="611188" y="2689225"/>
            <a:ext cx="51133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7063" lvl="1" indent="-354013" algn="just">
              <a:buFont typeface="Trebuchet MS" pitchFamily="34" charset="0"/>
              <a:buAutoNum type="arabicPeriod"/>
            </a:pPr>
            <a:r>
              <a:rPr lang="es-MX" sz="1400" dirty="0" smtClean="0"/>
              <a:t>Sujetar al régimen de prevención de Lavado de Dinero a quienes realicen Actividades Vulnerables</a:t>
            </a:r>
            <a:endParaRPr lang="es-MX" sz="1400" dirty="0"/>
          </a:p>
          <a:p>
            <a:pPr marL="627063" lvl="1" indent="-354013" algn="just">
              <a:buFont typeface="Trebuchet MS" pitchFamily="34" charset="0"/>
              <a:buAutoNum type="arabicPeriod"/>
            </a:pPr>
            <a:endParaRPr lang="es-MX" sz="1400" dirty="0"/>
          </a:p>
        </p:txBody>
      </p:sp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611188" y="3545287"/>
            <a:ext cx="51133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7063" lvl="1" indent="-354013" algn="just">
              <a:buFont typeface="Trebuchet MS" pitchFamily="34" charset="0"/>
              <a:buAutoNum type="arabicPeriod" startAt="2"/>
            </a:pPr>
            <a:r>
              <a:rPr lang="es-MX" sz="1400" dirty="0" smtClean="0"/>
              <a:t>Restringir las operaciones en efectivo que se consideran de alto valor y que constituyen uno de los principales mecanismos de inversión para la delincuencia organizada</a:t>
            </a:r>
          </a:p>
          <a:p>
            <a:pPr marL="627063" lvl="1" indent="-354013" algn="just">
              <a:buFont typeface="Trebuchet MS" pitchFamily="34" charset="0"/>
              <a:buAutoNum type="arabicPeriod" startAt="2"/>
            </a:pPr>
            <a:endParaRPr lang="es-MX" sz="1400" dirty="0"/>
          </a:p>
          <a:p>
            <a:pPr marL="627063" lvl="1" indent="-354013" algn="just">
              <a:buFont typeface="Trebuchet MS" pitchFamily="34" charset="0"/>
              <a:buAutoNum type="arabicPeriod" startAt="2"/>
            </a:pPr>
            <a:endParaRPr lang="es-MX" sz="1400" dirty="0"/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611188" y="4727831"/>
            <a:ext cx="5111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7063" lvl="1" indent="-354013" algn="just">
              <a:buFont typeface="Trebuchet MS" pitchFamily="34" charset="0"/>
              <a:buAutoNum type="arabicPeriod" startAt="3"/>
            </a:pPr>
            <a:r>
              <a:rPr lang="es-MX" sz="1400" dirty="0"/>
              <a:t>La creación de facultades de coordinación para que las autoridades puedan compartir cierta información con el objetivo de generar mejores estrategias para combatir a la delincuencia.</a:t>
            </a:r>
          </a:p>
        </p:txBody>
      </p:sp>
      <p:sp>
        <p:nvSpPr>
          <p:cNvPr id="27657" name="Rectángulo 14"/>
          <p:cNvSpPr>
            <a:spLocks noChangeArrowheads="1"/>
          </p:cNvSpPr>
          <p:nvPr/>
        </p:nvSpPr>
        <p:spPr bwMode="auto">
          <a:xfrm>
            <a:off x="114300" y="190500"/>
            <a:ext cx="5861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Ley Federal para la Prevención e Identificación de Operaciones con Recursos de Procedencia Ilícita</a:t>
            </a:r>
          </a:p>
        </p:txBody>
      </p:sp>
      <p:pic>
        <p:nvPicPr>
          <p:cNvPr id="1026" name="Picture 2" descr="Resultado de imagen para monigotes para presentaciones de powerpoi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108" y="1826586"/>
            <a:ext cx="1292292" cy="172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025" y="6093296"/>
            <a:ext cx="1116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072267"/>
              </p:ext>
            </p:extLst>
          </p:nvPr>
        </p:nvGraphicFramePr>
        <p:xfrm>
          <a:off x="242888" y="3695668"/>
          <a:ext cx="8186589" cy="2338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497"/>
                <a:gridCol w="2377546"/>
                <a:gridCol w="2377546"/>
              </a:tblGrid>
              <a:tr h="768928"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Actividad</a:t>
                      </a:r>
                      <a:endParaRPr lang="es-MX" sz="1700" dirty="0"/>
                    </a:p>
                  </a:txBody>
                  <a:tcPr marL="91439" marR="91439" marT="38401" marB="384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Umbral</a:t>
                      </a:r>
                      <a:r>
                        <a:rPr lang="es-MX" sz="1700" baseline="0" dirty="0" smtClean="0"/>
                        <a:t> de identificación</a:t>
                      </a:r>
                      <a:endParaRPr lang="es-MX" sz="1700" dirty="0"/>
                    </a:p>
                  </a:txBody>
                  <a:tcPr marL="91439" marR="91439" marT="38401" marB="384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Umbral</a:t>
                      </a:r>
                      <a:r>
                        <a:rPr lang="es-MX" sz="1700" baseline="0" dirty="0" smtClean="0"/>
                        <a:t> de presentación de </a:t>
                      </a:r>
                      <a:r>
                        <a:rPr lang="es-MX" sz="1700" dirty="0" smtClean="0"/>
                        <a:t>Aviso a la SHCP</a:t>
                      </a:r>
                      <a:endParaRPr lang="es-MX" sz="1700" dirty="0"/>
                    </a:p>
                  </a:txBody>
                  <a:tcPr marL="91439" marR="91439" marT="38401" marB="38401"/>
                </a:tc>
              </a:tr>
              <a:tr h="1484684">
                <a:tc>
                  <a:txBody>
                    <a:bodyPr/>
                    <a:lstStyle/>
                    <a:p>
                      <a:pPr algn="just"/>
                      <a:r>
                        <a:rPr lang="es-MX" sz="1700" b="1" baseline="0" dirty="0" smtClean="0">
                          <a:solidFill>
                            <a:srgbClr val="C00000"/>
                          </a:solidFill>
                        </a:rPr>
                        <a:t>IX.- </a:t>
                      </a:r>
                      <a:r>
                        <a:rPr lang="es-MX" sz="1700" baseline="0" dirty="0" smtClean="0"/>
                        <a:t>La prestación  habitual o  profesional de servicios de </a:t>
                      </a:r>
                      <a:r>
                        <a:rPr lang="es-MX" sz="1700" b="1" u="sng" baseline="0" dirty="0" smtClean="0">
                          <a:solidFill>
                            <a:srgbClr val="C00000"/>
                          </a:solidFill>
                        </a:rPr>
                        <a:t>Blindaje de Vehículos nuevos o usados, así como de bienes Inmuebles. </a:t>
                      </a:r>
                      <a:endParaRPr lang="es-MX" sz="1700" dirty="0">
                        <a:solidFill>
                          <a:srgbClr val="C00000"/>
                        </a:solidFill>
                      </a:endParaRPr>
                    </a:p>
                  </a:txBody>
                  <a:tcPr marL="91439" marR="91439" marT="38401" marB="38401"/>
                </a:tc>
                <a:tc>
                  <a:txBody>
                    <a:bodyPr/>
                    <a:lstStyle/>
                    <a:p>
                      <a:pPr algn="ctr"/>
                      <a:endParaRPr lang="es-MX" sz="1700" b="1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 smtClean="0"/>
                        <a:t>Igual o Superior a </a:t>
                      </a:r>
                      <a:r>
                        <a:rPr lang="es-MX" sz="1700" baseline="0" dirty="0" smtClean="0"/>
                        <a:t> 2,410 </a:t>
                      </a:r>
                      <a:r>
                        <a:rPr lang="es-MX" sz="1700" dirty="0" smtClean="0"/>
                        <a:t> VSMVDF           $ 168,941.00</a:t>
                      </a:r>
                    </a:p>
                  </a:txBody>
                  <a:tcPr marL="91439" marR="91439" marT="38401" marB="38401"/>
                </a:tc>
                <a:tc>
                  <a:txBody>
                    <a:bodyPr/>
                    <a:lstStyle/>
                    <a:p>
                      <a:pPr algn="ctr"/>
                      <a:endParaRPr lang="es-MX" sz="1700" b="1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 smtClean="0"/>
                        <a:t>Igual o Superior a  4,815</a:t>
                      </a:r>
                      <a:r>
                        <a:rPr lang="es-MX" sz="1700" baseline="0" dirty="0" smtClean="0"/>
                        <a:t> </a:t>
                      </a:r>
                      <a:r>
                        <a:rPr lang="es-MX" sz="1700" dirty="0" smtClean="0"/>
                        <a:t> VSMVDF           $ 337,531.50</a:t>
                      </a:r>
                    </a:p>
                  </a:txBody>
                  <a:tcPr marL="91439" marR="91439" marT="38401" marB="38401"/>
                </a:tc>
              </a:tr>
            </a:tbl>
          </a:graphicData>
        </a:graphic>
      </p:graphicFrame>
      <p:grpSp>
        <p:nvGrpSpPr>
          <p:cNvPr id="2" name="Agrupar 1"/>
          <p:cNvGrpSpPr>
            <a:grpSpLocks/>
          </p:cNvGrpSpPr>
          <p:nvPr/>
        </p:nvGrpSpPr>
        <p:grpSpPr bwMode="auto">
          <a:xfrm>
            <a:off x="1095374" y="1713929"/>
            <a:ext cx="6644978" cy="1769014"/>
            <a:chOff x="1095370" y="1159908"/>
            <a:chExt cx="5519941" cy="1769026"/>
          </a:xfrm>
        </p:grpSpPr>
        <p:pic>
          <p:nvPicPr>
            <p:cNvPr id="6" name="Picture 2" descr="https://encrypted-tbn1.gstatic.com/images?q=tbn:ANd9GcSbWhCJvtQAnQC_9ov5OZ8Hdbo03GcTeyWA5tJYH7nPQkKpIqZ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95370" y="1159908"/>
              <a:ext cx="2762250" cy="17690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4" descr="https://encrypted-tbn0.gstatic.com/images?q=tbn:ANd9GcQpSixYJ-jzlfF2LA5PCWhJrjOQUHk2HACmzXGXmMmqiAu9Y6s21Q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995936" y="1183220"/>
              <a:ext cx="2619375" cy="16626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7 Título"/>
          <p:cNvSpPr txBox="1">
            <a:spLocks/>
          </p:cNvSpPr>
          <p:nvPr/>
        </p:nvSpPr>
        <p:spPr>
          <a:xfrm>
            <a:off x="-684213" y="231875"/>
            <a:ext cx="7561263" cy="604837"/>
          </a:xfrm>
          <a:prstGeom prst="rect">
            <a:avLst/>
          </a:prstGeom>
          <a:noFill/>
          <a:ln w="3175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MX" sz="2800" dirty="0" smtClean="0">
                <a:latin typeface="Arial Rounded MT Bold" pitchFamily="34" charset="0"/>
                <a:cs typeface="Aharoni" pitchFamily="2" charset="-79"/>
              </a:rPr>
              <a:t>ACTIVIDADES VULNERABLES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165304"/>
            <a:ext cx="1116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747961"/>
              </p:ext>
            </p:extLst>
          </p:nvPr>
        </p:nvGraphicFramePr>
        <p:xfrm>
          <a:off x="514350" y="3922861"/>
          <a:ext cx="7844609" cy="2118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8712"/>
                <a:gridCol w="2595897"/>
              </a:tblGrid>
              <a:tr h="562038"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Actividad</a:t>
                      </a:r>
                      <a:endParaRPr lang="es-MX" sz="1700" dirty="0"/>
                    </a:p>
                  </a:txBody>
                  <a:tcPr marL="91445" marR="91445" marT="38410" marB="38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Umbral</a:t>
                      </a:r>
                      <a:r>
                        <a:rPr lang="es-MX" sz="1700" baseline="0" dirty="0" smtClean="0"/>
                        <a:t> de presentación de </a:t>
                      </a:r>
                      <a:r>
                        <a:rPr lang="es-MX" sz="1700" dirty="0" smtClean="0"/>
                        <a:t>Aviso a la SHCP</a:t>
                      </a:r>
                      <a:endParaRPr lang="es-MX" sz="1700" dirty="0"/>
                    </a:p>
                  </a:txBody>
                  <a:tcPr marL="91445" marR="91445" marT="38410" marB="38410"/>
                </a:tc>
              </a:tr>
              <a:tr h="1523914">
                <a:tc>
                  <a:txBody>
                    <a:bodyPr/>
                    <a:lstStyle/>
                    <a:p>
                      <a:pPr algn="just"/>
                      <a:r>
                        <a:rPr lang="es-MX" sz="1700" b="1" baseline="0" dirty="0" smtClean="0">
                          <a:solidFill>
                            <a:srgbClr val="C00000"/>
                          </a:solidFill>
                        </a:rPr>
                        <a:t>X.- </a:t>
                      </a:r>
                      <a:r>
                        <a:rPr lang="es-MX" sz="1700" baseline="0" dirty="0" smtClean="0"/>
                        <a:t>La prestación  habitual o  profesional de servicios de </a:t>
                      </a:r>
                      <a:r>
                        <a:rPr lang="es-MX" sz="1700" b="1" u="sng" baseline="0" dirty="0" smtClean="0">
                          <a:solidFill>
                            <a:srgbClr val="C00000"/>
                          </a:solidFill>
                        </a:rPr>
                        <a:t>Traslado o Custodia de Dinero o Valores,</a:t>
                      </a:r>
                      <a:r>
                        <a:rPr lang="es-MX" sz="1700" b="0" u="none" baseline="0" dirty="0" smtClean="0">
                          <a:solidFill>
                            <a:schemeClr val="tx1"/>
                          </a:solidFill>
                        </a:rPr>
                        <a:t> con </a:t>
                      </a:r>
                      <a:r>
                        <a:rPr lang="es-MX" sz="1700" b="1" u="none" baseline="0" dirty="0" smtClean="0">
                          <a:solidFill>
                            <a:schemeClr val="tx1"/>
                          </a:solidFill>
                        </a:rPr>
                        <a:t>excepción de aquellos en los que intervenga el Banco de México y las Instituciones dedicadas al depósito de Valores.</a:t>
                      </a:r>
                      <a:endParaRPr lang="es-MX" sz="1700" b="1" dirty="0"/>
                    </a:p>
                  </a:txBody>
                  <a:tcPr marL="91445" marR="91445" marT="38410" marB="38410"/>
                </a:tc>
                <a:tc>
                  <a:txBody>
                    <a:bodyPr/>
                    <a:lstStyle/>
                    <a:p>
                      <a:pPr algn="ctr"/>
                      <a:endParaRPr lang="es-MX" sz="1700" b="1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 smtClean="0"/>
                        <a:t>Igual o Superior a  3,210</a:t>
                      </a:r>
                      <a:r>
                        <a:rPr lang="es-MX" sz="1700" baseline="0" dirty="0" smtClean="0"/>
                        <a:t> </a:t>
                      </a:r>
                      <a:r>
                        <a:rPr lang="es-MX" sz="1700" dirty="0" smtClean="0"/>
                        <a:t> VSMVDF $ 225,021.00</a:t>
                      </a:r>
                    </a:p>
                  </a:txBody>
                  <a:tcPr marL="91445" marR="91445" marT="38410" marB="38410"/>
                </a:tc>
              </a:tr>
            </a:tbl>
          </a:graphicData>
        </a:graphic>
      </p:graphicFrame>
      <p:grpSp>
        <p:nvGrpSpPr>
          <p:cNvPr id="2" name="Agrupar 1"/>
          <p:cNvGrpSpPr>
            <a:grpSpLocks/>
          </p:cNvGrpSpPr>
          <p:nvPr/>
        </p:nvGrpSpPr>
        <p:grpSpPr bwMode="auto">
          <a:xfrm>
            <a:off x="720005" y="1844824"/>
            <a:ext cx="7164363" cy="1716087"/>
            <a:chOff x="720459" y="1064619"/>
            <a:chExt cx="5002461" cy="1716309"/>
          </a:xfrm>
        </p:grpSpPr>
        <p:pic>
          <p:nvPicPr>
            <p:cNvPr id="6" name="Picture 19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4014607" y="1064619"/>
              <a:ext cx="1708313" cy="17163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4" descr="https://encrypted-tbn3.gstatic.com/images?q=tbn:ANd9GcS2jhs5n2iWJCbJss5nPSEEE16qLWY5w7EHjTam-eqFbotomZ9I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720459" y="1070936"/>
              <a:ext cx="2051619" cy="17099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7 Título"/>
          <p:cNvSpPr txBox="1">
            <a:spLocks/>
          </p:cNvSpPr>
          <p:nvPr/>
        </p:nvSpPr>
        <p:spPr>
          <a:xfrm>
            <a:off x="-684213" y="231875"/>
            <a:ext cx="7561263" cy="604837"/>
          </a:xfrm>
          <a:prstGeom prst="rect">
            <a:avLst/>
          </a:prstGeom>
          <a:noFill/>
          <a:ln w="3175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MX" sz="2800" dirty="0" smtClean="0">
                <a:latin typeface="Arial Rounded MT Bold" pitchFamily="34" charset="0"/>
                <a:cs typeface="Aharoni" pitchFamily="2" charset="-79"/>
              </a:rPr>
              <a:t>ACTIVIDADES VULNERABLES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52" y="6093296"/>
            <a:ext cx="1116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4313" y="1773238"/>
          <a:ext cx="8677628" cy="485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3027"/>
                <a:gridCol w="6054601"/>
              </a:tblGrid>
              <a:tr h="557610"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Actividad</a:t>
                      </a:r>
                      <a:endParaRPr lang="es-MX" sz="1700" dirty="0"/>
                    </a:p>
                  </a:txBody>
                  <a:tcPr marL="91442" marR="91442" marT="38406" marB="38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Umbral</a:t>
                      </a:r>
                      <a:r>
                        <a:rPr lang="es-MX" sz="1700" baseline="0" dirty="0" smtClean="0"/>
                        <a:t> de presentación de </a:t>
                      </a:r>
                      <a:r>
                        <a:rPr lang="es-MX" sz="1700" dirty="0" smtClean="0"/>
                        <a:t>Aviso a la SHCP</a:t>
                      </a:r>
                      <a:endParaRPr lang="es-MX" sz="1700" dirty="0"/>
                    </a:p>
                  </a:txBody>
                  <a:tcPr marL="91442" marR="91442" marT="38406" marB="38406"/>
                </a:tc>
              </a:tr>
              <a:tr h="4300174">
                <a:tc>
                  <a:txBody>
                    <a:bodyPr/>
                    <a:lstStyle/>
                    <a:p>
                      <a:pPr algn="l"/>
                      <a:r>
                        <a:rPr lang="es-MX" sz="1700" b="1" dirty="0" smtClean="0">
                          <a:solidFill>
                            <a:srgbClr val="C00000"/>
                          </a:solidFill>
                        </a:rPr>
                        <a:t>XI.- </a:t>
                      </a:r>
                      <a:r>
                        <a:rPr lang="es-MX" sz="1700" b="1" dirty="0" smtClean="0"/>
                        <a:t>La prestación de Servicios Profesionales de manera Independiente.</a:t>
                      </a:r>
                    </a:p>
                  </a:txBody>
                  <a:tcPr marL="91442" marR="91442" marT="38406" marB="38406"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s-ES" sz="1700" dirty="0" smtClean="0"/>
                        <a:t>Cuando</a:t>
                      </a:r>
                      <a:r>
                        <a:rPr lang="es-ES" sz="1700" baseline="0" dirty="0" smtClean="0"/>
                        <a:t> del prestador de Servicios lleve a cabo en </a:t>
                      </a:r>
                      <a:r>
                        <a:rPr lang="es-ES" sz="1700" b="1" baseline="0" dirty="0" smtClean="0">
                          <a:solidFill>
                            <a:srgbClr val="C00000"/>
                          </a:solidFill>
                        </a:rPr>
                        <a:t>nombre y representación de su cliente</a:t>
                      </a:r>
                      <a:r>
                        <a:rPr lang="es-ES" sz="17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s-ES" sz="1700" baseline="0" dirty="0" smtClean="0"/>
                        <a:t>alguna de las operaciones financieras siguientes:</a:t>
                      </a:r>
                    </a:p>
                    <a:p>
                      <a:pPr marL="457200" indent="-457200" algn="just">
                        <a:buFont typeface="+mj-lt"/>
                        <a:buAutoNum type="alphaLcParenR"/>
                      </a:pPr>
                      <a:r>
                        <a:rPr lang="es-MX" sz="1700" baseline="0" dirty="0" smtClean="0"/>
                        <a:t>Compra Venta de Bienes Inmuebles o la Cesión de Derechos sobre estos.</a:t>
                      </a:r>
                    </a:p>
                    <a:p>
                      <a:pPr marL="457200" indent="-457200" algn="just">
                        <a:buFont typeface="+mj-lt"/>
                        <a:buAutoNum type="alphaLcParenR"/>
                      </a:pPr>
                      <a:r>
                        <a:rPr lang="es-MX" sz="1700" baseline="0" dirty="0" smtClean="0"/>
                        <a:t>La Administración y Manejo de Recursos, valores o cualquier otro activo de sus clientes</a:t>
                      </a:r>
                    </a:p>
                    <a:p>
                      <a:pPr marL="457200" indent="-457200" algn="just">
                        <a:buFont typeface="+mj-lt"/>
                        <a:buAutoNum type="alphaLcParenR"/>
                      </a:pPr>
                      <a:r>
                        <a:rPr lang="es-MX" sz="1700" baseline="0" dirty="0" smtClean="0"/>
                        <a:t>El manejo de cuentas bancarias, de ahorro o de valores.</a:t>
                      </a:r>
                    </a:p>
                    <a:p>
                      <a:pPr marL="457200" indent="-457200" algn="just">
                        <a:buFont typeface="+mj-lt"/>
                        <a:buAutoNum type="alphaLcParenR"/>
                      </a:pPr>
                      <a:r>
                        <a:rPr lang="es-MX" sz="1700" baseline="0" dirty="0" smtClean="0"/>
                        <a:t>La organización de aportaciones de capital o de cualquier otro tipo de recursos para la constitución, operación y administración de Sociedades Mercantiles o</a:t>
                      </a:r>
                    </a:p>
                    <a:p>
                      <a:pPr marL="457200" indent="-457200" algn="just">
                        <a:buFont typeface="+mj-lt"/>
                        <a:buAutoNum type="alphaLcParenR"/>
                      </a:pPr>
                      <a:r>
                        <a:rPr lang="es-MX" sz="1700" baseline="0" dirty="0" smtClean="0"/>
                        <a:t>La constitución, escisión, fusión, operación y administración de personas morales  o vehículos corporativos, incluido el fideicomiso y la compra o venta de entidades mercantiles</a:t>
                      </a:r>
                      <a:endParaRPr lang="es-MX" sz="1700" dirty="0"/>
                    </a:p>
                  </a:txBody>
                  <a:tcPr marL="91442" marR="91442" marT="38406" marB="38406"/>
                </a:tc>
              </a:tr>
            </a:tbl>
          </a:graphicData>
        </a:graphic>
      </p:graphicFrame>
      <p:sp>
        <p:nvSpPr>
          <p:cNvPr id="4" name="7 Título"/>
          <p:cNvSpPr txBox="1">
            <a:spLocks/>
          </p:cNvSpPr>
          <p:nvPr/>
        </p:nvSpPr>
        <p:spPr>
          <a:xfrm>
            <a:off x="-684213" y="188640"/>
            <a:ext cx="7561263" cy="604837"/>
          </a:xfrm>
          <a:prstGeom prst="rect">
            <a:avLst/>
          </a:prstGeom>
          <a:noFill/>
          <a:ln w="3175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MX" sz="2800" dirty="0" smtClean="0">
                <a:latin typeface="Arial Rounded MT Bold" pitchFamily="34" charset="0"/>
                <a:cs typeface="Aharoni" pitchFamily="2" charset="-79"/>
              </a:rPr>
              <a:t>ACTIVIDADES VULNERABLES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27087"/>
            <a:ext cx="1535969" cy="100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573" y="1144228"/>
            <a:ext cx="1116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335161"/>
              </p:ext>
            </p:extLst>
          </p:nvPr>
        </p:nvGraphicFramePr>
        <p:xfrm>
          <a:off x="293688" y="2492375"/>
          <a:ext cx="8278814" cy="350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8413"/>
                <a:gridCol w="2760401"/>
              </a:tblGrid>
              <a:tr h="631091"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Actividad</a:t>
                      </a:r>
                      <a:endParaRPr lang="es-MX" sz="1700" dirty="0"/>
                    </a:p>
                  </a:txBody>
                  <a:tcPr marL="91442" marR="91442" marT="38415" marB="384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Umbral</a:t>
                      </a:r>
                      <a:r>
                        <a:rPr lang="es-MX" sz="1700" baseline="0" dirty="0" smtClean="0"/>
                        <a:t> de presentación de </a:t>
                      </a:r>
                      <a:r>
                        <a:rPr lang="es-MX" sz="1700" dirty="0" smtClean="0"/>
                        <a:t>Aviso a la SHCP</a:t>
                      </a:r>
                      <a:endParaRPr lang="es-MX" sz="1700" dirty="0"/>
                    </a:p>
                  </a:txBody>
                  <a:tcPr marL="91442" marR="91442" marT="38415" marB="38415"/>
                </a:tc>
              </a:tr>
              <a:tr h="2869371">
                <a:tc>
                  <a:txBody>
                    <a:bodyPr/>
                    <a:lstStyle/>
                    <a:p>
                      <a:pPr algn="just"/>
                      <a:r>
                        <a:rPr lang="es-MX" sz="1700" b="1" dirty="0" smtClean="0">
                          <a:solidFill>
                            <a:srgbClr val="C00000"/>
                          </a:solidFill>
                        </a:rPr>
                        <a:t>XII.- </a:t>
                      </a:r>
                      <a:r>
                        <a:rPr lang="es-MX" sz="1700" b="1" dirty="0" smtClean="0"/>
                        <a:t>La prestación de Servicios de fe pública,</a:t>
                      </a:r>
                      <a:r>
                        <a:rPr lang="es-MX" sz="1700" b="1" baseline="0" dirty="0" smtClean="0"/>
                        <a:t> en los términos siguientes </a:t>
                      </a:r>
                      <a:r>
                        <a:rPr lang="es-MX" sz="1700" b="1" dirty="0" smtClean="0"/>
                        <a:t>:</a:t>
                      </a:r>
                      <a:endParaRPr lang="es-ES" sz="1700" dirty="0" smtClean="0"/>
                    </a:p>
                    <a:p>
                      <a:pPr marL="457200" indent="-457200" algn="just">
                        <a:buNone/>
                      </a:pPr>
                      <a:r>
                        <a:rPr lang="es-ES" sz="1700" b="1" dirty="0" smtClean="0">
                          <a:solidFill>
                            <a:srgbClr val="C00000"/>
                          </a:solidFill>
                        </a:rPr>
                        <a:t>Tratándose de los Notarios Públicos</a:t>
                      </a:r>
                    </a:p>
                    <a:p>
                      <a:pPr marL="457200" indent="-457200" algn="just">
                        <a:buNone/>
                      </a:pPr>
                      <a:endParaRPr lang="es-ES" sz="17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es-ES" sz="1700" dirty="0" smtClean="0"/>
                        <a:t>a)</a:t>
                      </a:r>
                      <a:r>
                        <a:rPr lang="es-ES" sz="1700" baseline="0" dirty="0" smtClean="0"/>
                        <a:t> </a:t>
                      </a:r>
                      <a:r>
                        <a:rPr lang="es-ES" sz="1700" b="1" baseline="0" dirty="0" smtClean="0"/>
                        <a:t>La transmisión o constitución de derechos reales sobre inmuebles</a:t>
                      </a:r>
                      <a:r>
                        <a:rPr lang="es-ES" sz="1700" baseline="0" dirty="0" smtClean="0"/>
                        <a:t>, salvo las garantías que se constituyan a favor de instituciones del sistema financiero u organismos públicos de vivienda.</a:t>
                      </a:r>
                      <a:endParaRPr lang="es-MX" sz="1700" dirty="0"/>
                    </a:p>
                  </a:txBody>
                  <a:tcPr marL="91442" marR="91442" marT="38415" marB="38415"/>
                </a:tc>
                <a:tc>
                  <a:txBody>
                    <a:bodyPr/>
                    <a:lstStyle/>
                    <a:p>
                      <a:pPr algn="just"/>
                      <a:endParaRPr lang="es-ES" sz="1700" dirty="0" smtClean="0"/>
                    </a:p>
                    <a:p>
                      <a:pPr algn="just"/>
                      <a:endParaRPr lang="es-ES" sz="1700" dirty="0" smtClean="0"/>
                    </a:p>
                    <a:p>
                      <a:pPr algn="just"/>
                      <a:endParaRPr lang="es-ES" sz="1700" dirty="0" smtClean="0"/>
                    </a:p>
                    <a:p>
                      <a:pPr algn="just"/>
                      <a:endParaRPr lang="es-ES" sz="1700" dirty="0" smtClean="0"/>
                    </a:p>
                    <a:p>
                      <a:pPr algn="just"/>
                      <a:r>
                        <a:rPr lang="es-ES" sz="1700" dirty="0" smtClean="0"/>
                        <a:t>Cuando</a:t>
                      </a:r>
                      <a:r>
                        <a:rPr lang="es-ES" sz="1700" baseline="0" dirty="0" smtClean="0"/>
                        <a:t> el precio pactado, el valor catastral o el valor comercial (el mas alto) sea Igual o Superior a 16,000 VSMVDF              </a:t>
                      </a:r>
                      <a:r>
                        <a:rPr lang="es-ES" sz="1700" dirty="0" smtClean="0"/>
                        <a:t>$ 1´121,600.00</a:t>
                      </a:r>
                      <a:endParaRPr lang="es-MX" sz="1700" dirty="0"/>
                    </a:p>
                  </a:txBody>
                  <a:tcPr marL="91442" marR="91442" marT="38415" marB="38415"/>
                </a:tc>
              </a:tr>
            </a:tbl>
          </a:graphicData>
        </a:graphic>
      </p:graphicFrame>
      <p:pic>
        <p:nvPicPr>
          <p:cNvPr id="6" name="Picture 2" descr="https://encrypted-tbn1.gstatic.com/images?q=tbn:ANd9GcR48ZGPPiK0-eZ1kMz30M4e9so0__m35SA6_A65s8PoNA9AXahu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07904" y="908199"/>
            <a:ext cx="1584176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7 Título"/>
          <p:cNvSpPr txBox="1">
            <a:spLocks/>
          </p:cNvSpPr>
          <p:nvPr/>
        </p:nvSpPr>
        <p:spPr>
          <a:xfrm>
            <a:off x="-684213" y="231875"/>
            <a:ext cx="7561263" cy="604837"/>
          </a:xfrm>
          <a:prstGeom prst="rect">
            <a:avLst/>
          </a:prstGeom>
          <a:noFill/>
          <a:ln w="3175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MX" sz="2800" dirty="0" smtClean="0">
                <a:latin typeface="Arial Rounded MT Bold" pitchFamily="34" charset="0"/>
                <a:cs typeface="Aharoni" pitchFamily="2" charset="-79"/>
              </a:rPr>
              <a:t>ACTIVIDADES VULNERABLES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165304"/>
            <a:ext cx="1116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888121"/>
              </p:ext>
            </p:extLst>
          </p:nvPr>
        </p:nvGraphicFramePr>
        <p:xfrm>
          <a:off x="147638" y="2708275"/>
          <a:ext cx="8353425" cy="304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8146"/>
                <a:gridCol w="2785279"/>
              </a:tblGrid>
              <a:tr h="455554"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Actividad</a:t>
                      </a:r>
                      <a:endParaRPr lang="es-MX" sz="1700" dirty="0"/>
                    </a:p>
                  </a:txBody>
                  <a:tcPr marL="91447" marR="91447" marT="38409" marB="38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Umbral</a:t>
                      </a:r>
                      <a:r>
                        <a:rPr lang="es-MX" sz="1700" baseline="0" dirty="0" smtClean="0"/>
                        <a:t> de presentación de </a:t>
                      </a:r>
                      <a:r>
                        <a:rPr lang="es-MX" sz="1700" dirty="0" smtClean="0"/>
                        <a:t>Aviso a la SHCP</a:t>
                      </a:r>
                      <a:endParaRPr lang="es-MX" sz="1700" dirty="0"/>
                    </a:p>
                  </a:txBody>
                  <a:tcPr marL="91447" marR="91447" marT="38409" marB="38409"/>
                </a:tc>
              </a:tr>
              <a:tr h="2447134">
                <a:tc>
                  <a:txBody>
                    <a:bodyPr/>
                    <a:lstStyle/>
                    <a:p>
                      <a:pPr algn="just"/>
                      <a:r>
                        <a:rPr lang="es-ES" sz="1700" b="1" dirty="0" smtClean="0">
                          <a:solidFill>
                            <a:srgbClr val="C00000"/>
                          </a:solidFill>
                        </a:rPr>
                        <a:t>Tratándose</a:t>
                      </a:r>
                      <a:r>
                        <a:rPr lang="es-ES" sz="1700" b="1" baseline="0" dirty="0" smtClean="0">
                          <a:solidFill>
                            <a:srgbClr val="C00000"/>
                          </a:solidFill>
                        </a:rPr>
                        <a:t> de Notarios Públicos</a:t>
                      </a:r>
                    </a:p>
                    <a:p>
                      <a:pPr algn="just"/>
                      <a:r>
                        <a:rPr lang="es-ES" sz="1700" b="0" dirty="0" smtClean="0"/>
                        <a:t>b)</a:t>
                      </a:r>
                      <a:r>
                        <a:rPr lang="es-ES" sz="1700" b="0" baseline="0" dirty="0" smtClean="0"/>
                        <a:t> </a:t>
                      </a:r>
                      <a:r>
                        <a:rPr lang="es-ES" sz="1700" b="1" baseline="0" dirty="0" smtClean="0"/>
                        <a:t>El otorgamiento de Poderes </a:t>
                      </a:r>
                      <a:r>
                        <a:rPr lang="es-ES" sz="1700" b="0" baseline="0" dirty="0" smtClean="0"/>
                        <a:t>para actos de administración o dominio otorgados con carácter irrevocable. </a:t>
                      </a:r>
                    </a:p>
                    <a:p>
                      <a:pPr algn="just"/>
                      <a:endParaRPr lang="es-ES" sz="1700" b="0" baseline="0" dirty="0" smtClean="0"/>
                    </a:p>
                    <a:p>
                      <a:pPr algn="just"/>
                      <a:r>
                        <a:rPr lang="es-ES" sz="1700" b="0" baseline="0" dirty="0" smtClean="0"/>
                        <a:t>c) </a:t>
                      </a:r>
                      <a:r>
                        <a:rPr lang="es-ES" sz="1700" b="1" baseline="0" dirty="0" smtClean="0"/>
                        <a:t>La Constitución de Personas Morales</a:t>
                      </a:r>
                      <a:r>
                        <a:rPr lang="es-ES" sz="1700" b="0" baseline="0" dirty="0" smtClean="0"/>
                        <a:t>, su modificación Patrimonial por aumento o disminución de Capital Social, Fusión o Escisión, compra venta de acciones y partes sociales.</a:t>
                      </a:r>
                      <a:endParaRPr lang="es-MX" sz="1700" b="1" dirty="0" smtClean="0"/>
                    </a:p>
                  </a:txBody>
                  <a:tcPr marL="91447" marR="91447" marT="38409" marB="38409"/>
                </a:tc>
                <a:tc>
                  <a:txBody>
                    <a:bodyPr/>
                    <a:lstStyle/>
                    <a:p>
                      <a:pPr algn="just"/>
                      <a:endParaRPr lang="es-ES" sz="1700" dirty="0" smtClean="0"/>
                    </a:p>
                    <a:p>
                      <a:pPr algn="just"/>
                      <a:r>
                        <a:rPr lang="es-ES" sz="1700" dirty="0" smtClean="0"/>
                        <a:t>Siempre</a:t>
                      </a:r>
                      <a:r>
                        <a:rPr lang="es-ES" sz="1700" baseline="0" dirty="0" smtClean="0"/>
                        <a:t> serán objeto de Aviso</a:t>
                      </a:r>
                      <a:endParaRPr lang="es-ES" sz="1700" dirty="0" smtClean="0"/>
                    </a:p>
                    <a:p>
                      <a:pPr algn="just"/>
                      <a:endParaRPr lang="es-ES" sz="1700" dirty="0" smtClean="0"/>
                    </a:p>
                    <a:p>
                      <a:pPr algn="just"/>
                      <a:r>
                        <a:rPr lang="es-ES" sz="1700" dirty="0" smtClean="0"/>
                        <a:t>Monto igual o superior</a:t>
                      </a:r>
                      <a:r>
                        <a:rPr lang="es-ES" sz="1700" baseline="0" dirty="0" smtClean="0"/>
                        <a:t> 8,025 VSMVDF                   $ 562,552.50</a:t>
                      </a:r>
                      <a:endParaRPr lang="es-MX" sz="1700" dirty="0"/>
                    </a:p>
                  </a:txBody>
                  <a:tcPr marL="91447" marR="91447" marT="38409" marB="38409"/>
                </a:tc>
              </a:tr>
            </a:tbl>
          </a:graphicData>
        </a:graphic>
      </p:graphicFrame>
      <p:pic>
        <p:nvPicPr>
          <p:cNvPr id="6" name="Picture 2" descr="https://encrypted-tbn1.gstatic.com/images?q=tbn:ANd9GcR48ZGPPiK0-eZ1kMz30M4e9so0__m35SA6_A65s8PoNA9AXahu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51920" y="973813"/>
            <a:ext cx="1711077" cy="171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7 Título"/>
          <p:cNvSpPr txBox="1">
            <a:spLocks/>
          </p:cNvSpPr>
          <p:nvPr/>
        </p:nvSpPr>
        <p:spPr>
          <a:xfrm>
            <a:off x="-684213" y="231875"/>
            <a:ext cx="7561263" cy="604837"/>
          </a:xfrm>
          <a:prstGeom prst="rect">
            <a:avLst/>
          </a:prstGeom>
          <a:noFill/>
          <a:ln w="3175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MX" sz="2800" dirty="0" smtClean="0">
                <a:latin typeface="Arial Rounded MT Bold" pitchFamily="34" charset="0"/>
                <a:cs typeface="Aharoni" pitchFamily="2" charset="-79"/>
              </a:rPr>
              <a:t>ACTIVIDADES VULNERABLES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165304"/>
            <a:ext cx="1116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752240"/>
              </p:ext>
            </p:extLst>
          </p:nvPr>
        </p:nvGraphicFramePr>
        <p:xfrm>
          <a:off x="219075" y="3081945"/>
          <a:ext cx="8353425" cy="3521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8146"/>
                <a:gridCol w="2785279"/>
              </a:tblGrid>
              <a:tr h="444699"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Actividad</a:t>
                      </a:r>
                      <a:endParaRPr lang="es-MX" sz="1700" dirty="0"/>
                    </a:p>
                  </a:txBody>
                  <a:tcPr marL="91447" marR="91447" marT="38406" marB="38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Umbral</a:t>
                      </a:r>
                      <a:r>
                        <a:rPr lang="es-MX" sz="1700" baseline="0" dirty="0" smtClean="0"/>
                        <a:t> de presentación de </a:t>
                      </a:r>
                      <a:r>
                        <a:rPr lang="es-MX" sz="1700" dirty="0" smtClean="0"/>
                        <a:t>Aviso a la SHCP</a:t>
                      </a:r>
                      <a:endParaRPr lang="es-MX" sz="1700" dirty="0"/>
                    </a:p>
                  </a:txBody>
                  <a:tcPr marL="91447" marR="91447" marT="38406" marB="38406"/>
                </a:tc>
              </a:tr>
              <a:tr h="2601305">
                <a:tc>
                  <a:txBody>
                    <a:bodyPr/>
                    <a:lstStyle/>
                    <a:p>
                      <a:pPr algn="just"/>
                      <a:r>
                        <a:rPr lang="es-ES" sz="1700" b="1" dirty="0" smtClean="0">
                          <a:solidFill>
                            <a:srgbClr val="C00000"/>
                          </a:solidFill>
                        </a:rPr>
                        <a:t>Tratándose</a:t>
                      </a:r>
                      <a:r>
                        <a:rPr lang="es-ES" sz="1700" b="1" baseline="0" dirty="0" smtClean="0">
                          <a:solidFill>
                            <a:srgbClr val="C00000"/>
                          </a:solidFill>
                        </a:rPr>
                        <a:t> de Notarios Públicos</a:t>
                      </a:r>
                    </a:p>
                    <a:p>
                      <a:pPr algn="just"/>
                      <a:r>
                        <a:rPr lang="es-ES" sz="1700" b="0" dirty="0" smtClean="0"/>
                        <a:t>d)</a:t>
                      </a:r>
                      <a:r>
                        <a:rPr lang="es-ES" sz="1700" b="0" baseline="0" dirty="0" smtClean="0"/>
                        <a:t> </a:t>
                      </a:r>
                      <a:r>
                        <a:rPr lang="es-ES" sz="1700" b="1" baseline="0" dirty="0" smtClean="0"/>
                        <a:t>La constitución o modificación de Fideicomisos traslativos de Dominio </a:t>
                      </a:r>
                      <a:r>
                        <a:rPr lang="es-ES" sz="1700" b="0" baseline="0" dirty="0" smtClean="0"/>
                        <a:t>o de  garantía sobre inmuebles, salvo los que se constituyan para garantizar algún crédito a favor de instituciones del Sistema Financiero u Organismos Públicos de Vivienda.</a:t>
                      </a:r>
                    </a:p>
                    <a:p>
                      <a:pPr algn="just"/>
                      <a:endParaRPr lang="es-ES" sz="1700" b="0" baseline="0" dirty="0" smtClean="0"/>
                    </a:p>
                    <a:p>
                      <a:pPr algn="just"/>
                      <a:r>
                        <a:rPr lang="es-ES" sz="1700" b="0" baseline="0" dirty="0" smtClean="0"/>
                        <a:t>e) </a:t>
                      </a:r>
                      <a:r>
                        <a:rPr lang="es-ES" sz="1700" b="1" baseline="0" dirty="0" smtClean="0"/>
                        <a:t>El otorgamiento de Contratos de Mutuo o Crédito, con o sin garantía</a:t>
                      </a:r>
                      <a:r>
                        <a:rPr lang="es-ES" sz="1700" b="0" baseline="0" dirty="0" smtClean="0"/>
                        <a:t>, en los que el Acreedor no forme parte del Sistema Financiero o no sea Organismo Público de Vivienda</a:t>
                      </a:r>
                      <a:endParaRPr lang="es-MX" sz="1700" b="1" dirty="0" smtClean="0"/>
                    </a:p>
                  </a:txBody>
                  <a:tcPr marL="91447" marR="91447" marT="38406" marB="38406"/>
                </a:tc>
                <a:tc>
                  <a:txBody>
                    <a:bodyPr/>
                    <a:lstStyle/>
                    <a:p>
                      <a:pPr algn="just"/>
                      <a:endParaRPr lang="es-ES" sz="17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Monto igual o superior 8,025 VSMVDF                   $ </a:t>
                      </a:r>
                      <a:r>
                        <a:rPr lang="es-ES" sz="1700" baseline="0" dirty="0" smtClean="0"/>
                        <a:t>562,552.50.00</a:t>
                      </a:r>
                      <a:endParaRPr kumimoji="0" lang="es-ES" sz="1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s-ES" sz="1700" dirty="0" smtClean="0"/>
                    </a:p>
                    <a:p>
                      <a:pPr algn="just"/>
                      <a:endParaRPr lang="es-ES" sz="17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7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7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dirty="0" smtClean="0"/>
                        <a:t>Siempre</a:t>
                      </a:r>
                      <a:r>
                        <a:rPr lang="es-ES" sz="1700" baseline="0" dirty="0" smtClean="0"/>
                        <a:t> serán objeto de Aviso</a:t>
                      </a:r>
                      <a:endParaRPr lang="es-ES" sz="1700" dirty="0" smtClean="0"/>
                    </a:p>
                    <a:p>
                      <a:pPr algn="just"/>
                      <a:endParaRPr lang="es-MX" sz="1700" dirty="0"/>
                    </a:p>
                  </a:txBody>
                  <a:tcPr marL="91447" marR="91447" marT="38406" marB="38406"/>
                </a:tc>
              </a:tr>
            </a:tbl>
          </a:graphicData>
        </a:graphic>
      </p:graphicFrame>
      <p:pic>
        <p:nvPicPr>
          <p:cNvPr id="6" name="Picture 2" descr="https://encrypted-tbn1.gstatic.com/images?q=tbn:ANd9GcR48ZGPPiK0-eZ1kMz30M4e9so0__m35SA6_A65s8PoNA9AXahu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07904" y="1282390"/>
            <a:ext cx="1800200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7 Título"/>
          <p:cNvSpPr txBox="1">
            <a:spLocks/>
          </p:cNvSpPr>
          <p:nvPr/>
        </p:nvSpPr>
        <p:spPr>
          <a:xfrm>
            <a:off x="-684213" y="188640"/>
            <a:ext cx="7561263" cy="604837"/>
          </a:xfrm>
          <a:prstGeom prst="rect">
            <a:avLst/>
          </a:prstGeom>
          <a:noFill/>
          <a:ln w="3175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MX" sz="2800" dirty="0" smtClean="0">
                <a:latin typeface="Arial Rounded MT Bold" pitchFamily="34" charset="0"/>
                <a:cs typeface="Aharoni" pitchFamily="2" charset="-79"/>
              </a:rPr>
              <a:t>ACTIVIDADES VULNERABLES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254134"/>
            <a:ext cx="1116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821917"/>
              </p:ext>
            </p:extLst>
          </p:nvPr>
        </p:nvGraphicFramePr>
        <p:xfrm>
          <a:off x="222250" y="2928938"/>
          <a:ext cx="8350252" cy="3288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6031"/>
                <a:gridCol w="2784221"/>
              </a:tblGrid>
              <a:tr h="592452"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Actividad</a:t>
                      </a:r>
                      <a:endParaRPr lang="es-MX" sz="1700" dirty="0"/>
                    </a:p>
                  </a:txBody>
                  <a:tcPr marL="91442" marR="91442" marT="38415" marB="384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Umbral</a:t>
                      </a:r>
                      <a:r>
                        <a:rPr lang="es-MX" sz="1700" baseline="0" dirty="0" smtClean="0"/>
                        <a:t> de presentación de </a:t>
                      </a:r>
                      <a:r>
                        <a:rPr lang="es-MX" sz="1700" dirty="0" smtClean="0"/>
                        <a:t>Aviso a la SHCP</a:t>
                      </a:r>
                      <a:endParaRPr lang="es-MX" sz="1700" dirty="0"/>
                    </a:p>
                  </a:txBody>
                  <a:tcPr marL="91442" marR="91442" marT="38415" marB="38415"/>
                </a:tc>
              </a:tr>
              <a:tr h="2693696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s-ES" sz="1700" b="1" dirty="0" smtClean="0">
                          <a:solidFill>
                            <a:srgbClr val="C00000"/>
                          </a:solidFill>
                        </a:rPr>
                        <a:t>Tratándose de los Corredores Públicos</a:t>
                      </a:r>
                    </a:p>
                    <a:p>
                      <a:pPr marL="342900" indent="-342900" algn="just">
                        <a:buAutoNum type="alphaLcParenR"/>
                      </a:pPr>
                      <a:r>
                        <a:rPr lang="es-ES" sz="1700" b="1" baseline="0" dirty="0" smtClean="0"/>
                        <a:t>La realización de avalúos </a:t>
                      </a:r>
                      <a:r>
                        <a:rPr lang="es-ES" sz="1700" baseline="0" dirty="0" smtClean="0"/>
                        <a:t>sobre bienes con valor igual o superior a 8,025 VSMVDF $ 562,552.50</a:t>
                      </a:r>
                    </a:p>
                    <a:p>
                      <a:pPr marL="342900" indent="-342900" algn="just">
                        <a:buAutoNum type="alphaLcParenR"/>
                      </a:pPr>
                      <a:endParaRPr lang="es-ES" sz="1700" baseline="0" dirty="0" smtClean="0"/>
                    </a:p>
                    <a:p>
                      <a:pPr marL="342900" indent="-342900" algn="just">
                        <a:buAutoNum type="alphaLcParenR"/>
                      </a:pPr>
                      <a:r>
                        <a:rPr lang="es-ES" sz="1700" b="1" baseline="0" dirty="0" smtClean="0"/>
                        <a:t>La constitución de Personas Morales Mercantiles, su modificación patrimonial </a:t>
                      </a:r>
                      <a:r>
                        <a:rPr lang="es-ES" sz="1700" baseline="0" dirty="0" smtClean="0"/>
                        <a:t>por aumento o disminución de capital social, Fusión o Escisión, compra venta de acciones y partes sociales de PM Mercantiles.</a:t>
                      </a:r>
                      <a:endParaRPr lang="es-MX" sz="1700" dirty="0"/>
                    </a:p>
                  </a:txBody>
                  <a:tcPr marL="91442" marR="91442" marT="38415" marB="38415"/>
                </a:tc>
                <a:tc>
                  <a:txBody>
                    <a:bodyPr/>
                    <a:lstStyle/>
                    <a:p>
                      <a:pPr algn="just"/>
                      <a:endParaRPr lang="es-ES" sz="1700" dirty="0" smtClean="0"/>
                    </a:p>
                    <a:p>
                      <a:pPr algn="just"/>
                      <a:r>
                        <a:rPr lang="es-ES" sz="1700" dirty="0" smtClean="0"/>
                        <a:t>Serán</a:t>
                      </a:r>
                      <a:r>
                        <a:rPr lang="es-ES" sz="1700" baseline="0" dirty="0" smtClean="0"/>
                        <a:t> objeto de Aviso</a:t>
                      </a:r>
                      <a:endParaRPr lang="es-ES" sz="1700" dirty="0" smtClean="0"/>
                    </a:p>
                    <a:p>
                      <a:pPr algn="just"/>
                      <a:endParaRPr lang="es-ES_tradnl" sz="17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7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dirty="0" smtClean="0"/>
                        <a:t>Serán</a:t>
                      </a:r>
                      <a:r>
                        <a:rPr lang="es-ES" sz="1700" baseline="0" dirty="0" smtClean="0"/>
                        <a:t> objeto de Aviso</a:t>
                      </a:r>
                      <a:endParaRPr lang="es-ES" sz="1700" dirty="0" smtClean="0"/>
                    </a:p>
                    <a:p>
                      <a:pPr algn="just"/>
                      <a:endParaRPr lang="es-ES" sz="1700" dirty="0" smtClean="0"/>
                    </a:p>
                  </a:txBody>
                  <a:tcPr marL="91442" marR="91442" marT="38415" marB="38415"/>
                </a:tc>
              </a:tr>
            </a:tbl>
          </a:graphicData>
        </a:graphic>
      </p:graphicFrame>
      <p:pic>
        <p:nvPicPr>
          <p:cNvPr id="6" name="Picture 2" descr="http://www.correduria39.com.mx/LogoCorredu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619" y="980728"/>
            <a:ext cx="5656521" cy="1591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7 Título"/>
          <p:cNvSpPr txBox="1">
            <a:spLocks/>
          </p:cNvSpPr>
          <p:nvPr/>
        </p:nvSpPr>
        <p:spPr>
          <a:xfrm>
            <a:off x="-684213" y="260648"/>
            <a:ext cx="7561263" cy="604837"/>
          </a:xfrm>
          <a:prstGeom prst="rect">
            <a:avLst/>
          </a:prstGeom>
          <a:noFill/>
          <a:ln w="3175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MX" sz="2800" dirty="0" smtClean="0">
                <a:latin typeface="Arial Rounded MT Bold" pitchFamily="34" charset="0"/>
                <a:cs typeface="Aharoni" pitchFamily="2" charset="-79"/>
              </a:rPr>
              <a:t>ACTIVIDADES VULNERABLES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90449"/>
            <a:ext cx="1116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88938" y="3198549"/>
          <a:ext cx="8143932" cy="3326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8505"/>
                <a:gridCol w="2715427"/>
              </a:tblGrid>
              <a:tr h="556033"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Actividad</a:t>
                      </a:r>
                      <a:endParaRPr lang="es-MX" sz="1700" dirty="0"/>
                    </a:p>
                  </a:txBody>
                  <a:tcPr marL="91434" marR="91434" marT="38413" marB="384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Umbral</a:t>
                      </a:r>
                      <a:r>
                        <a:rPr lang="es-MX" sz="1700" baseline="0" dirty="0" smtClean="0"/>
                        <a:t> de presentación de </a:t>
                      </a:r>
                      <a:r>
                        <a:rPr lang="es-MX" sz="1700" dirty="0" smtClean="0"/>
                        <a:t>Aviso a la SHCP</a:t>
                      </a:r>
                      <a:endParaRPr lang="es-MX" sz="1700" dirty="0"/>
                    </a:p>
                  </a:txBody>
                  <a:tcPr marL="91434" marR="91434" marT="38413" marB="38413"/>
                </a:tc>
              </a:tr>
              <a:tr h="2731809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s-ES" sz="1700" b="1" dirty="0" smtClean="0">
                          <a:solidFill>
                            <a:srgbClr val="C00000"/>
                          </a:solidFill>
                        </a:rPr>
                        <a:t>Tratándose de los Corredores Públicos</a:t>
                      </a:r>
                      <a:endParaRPr lang="es-ES" sz="1700" dirty="0" smtClean="0"/>
                    </a:p>
                    <a:p>
                      <a:pPr marL="0" indent="0" algn="just">
                        <a:buNone/>
                      </a:pPr>
                      <a:r>
                        <a:rPr lang="es-ES" sz="1700" b="1" baseline="0" dirty="0" smtClean="0"/>
                        <a:t>c)</a:t>
                      </a:r>
                      <a:r>
                        <a:rPr lang="es-ES" sz="1700" b="0" baseline="0" dirty="0" smtClean="0"/>
                        <a:t> </a:t>
                      </a:r>
                      <a:r>
                        <a:rPr lang="es-ES" sz="1700" b="1" baseline="0" dirty="0" smtClean="0"/>
                        <a:t>La constitución, modificación o cesión de derechos de Fideicomiso</a:t>
                      </a:r>
                      <a:r>
                        <a:rPr lang="es-ES" sz="1700" baseline="0" dirty="0" smtClean="0"/>
                        <a:t>, en los que de acuerdo con la legislación aplicable puedan actuar.</a:t>
                      </a:r>
                    </a:p>
                    <a:p>
                      <a:pPr marL="0" indent="0" algn="just">
                        <a:buNone/>
                      </a:pPr>
                      <a:endParaRPr lang="es-ES" sz="1700" baseline="0" dirty="0" smtClean="0"/>
                    </a:p>
                    <a:p>
                      <a:pPr marL="0" indent="0" algn="just">
                        <a:buNone/>
                      </a:pPr>
                      <a:r>
                        <a:rPr lang="es-ES" sz="1700" b="1" baseline="0" dirty="0" smtClean="0"/>
                        <a:t>d) El otorgamiento de contratos de Mutuo mercantil o créditos mercantiles </a:t>
                      </a:r>
                      <a:r>
                        <a:rPr lang="es-ES" sz="1700" baseline="0" dirty="0" smtClean="0"/>
                        <a:t>en los que de acuerdo con la legislación aplicable puedan actuar y en los que el Acreedor  no forme parte del Sistema Financiero.</a:t>
                      </a:r>
                      <a:endParaRPr lang="es-MX" sz="1700" dirty="0"/>
                    </a:p>
                  </a:txBody>
                  <a:tcPr marL="91434" marR="91434" marT="38413" marB="38413"/>
                </a:tc>
                <a:tc>
                  <a:txBody>
                    <a:bodyPr/>
                    <a:lstStyle/>
                    <a:p>
                      <a:pPr algn="just"/>
                      <a:endParaRPr lang="es-ES" sz="1700" dirty="0" smtClean="0"/>
                    </a:p>
                    <a:p>
                      <a:pPr algn="just"/>
                      <a:r>
                        <a:rPr lang="es-ES" sz="1700" dirty="0" smtClean="0"/>
                        <a:t>Serán</a:t>
                      </a:r>
                      <a:r>
                        <a:rPr lang="es-ES" sz="1700" baseline="0" dirty="0" smtClean="0"/>
                        <a:t> objeto de Aviso</a:t>
                      </a:r>
                      <a:endParaRPr lang="es-ES" sz="1700" dirty="0" smtClean="0"/>
                    </a:p>
                    <a:p>
                      <a:pPr algn="just"/>
                      <a:endParaRPr lang="es-ES_tradnl" sz="1700" dirty="0" smtClean="0"/>
                    </a:p>
                    <a:p>
                      <a:pPr algn="just"/>
                      <a:endParaRPr lang="es-ES_tradnl" sz="17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7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dirty="0" smtClean="0"/>
                        <a:t>Serán</a:t>
                      </a:r>
                      <a:r>
                        <a:rPr lang="es-ES" sz="1700" baseline="0" dirty="0" smtClean="0"/>
                        <a:t> objeto de Aviso</a:t>
                      </a:r>
                      <a:endParaRPr lang="es-ES" sz="1700" dirty="0" smtClean="0"/>
                    </a:p>
                    <a:p>
                      <a:pPr algn="just"/>
                      <a:endParaRPr lang="es-ES" sz="1700" dirty="0" smtClean="0"/>
                    </a:p>
                  </a:txBody>
                  <a:tcPr marL="91434" marR="91434" marT="38413" marB="38413"/>
                </a:tc>
              </a:tr>
            </a:tbl>
          </a:graphicData>
        </a:graphic>
      </p:graphicFrame>
      <p:pic>
        <p:nvPicPr>
          <p:cNvPr id="6" name="Picture 2" descr="http://www.correduriapublica.gob.mx/correduria/archivos/Pagina_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39752" y="1326415"/>
            <a:ext cx="4249266" cy="15985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7 Título"/>
          <p:cNvSpPr txBox="1">
            <a:spLocks/>
          </p:cNvSpPr>
          <p:nvPr/>
        </p:nvSpPr>
        <p:spPr>
          <a:xfrm>
            <a:off x="-684213" y="188640"/>
            <a:ext cx="7561263" cy="604837"/>
          </a:xfrm>
          <a:prstGeom prst="rect">
            <a:avLst/>
          </a:prstGeom>
          <a:noFill/>
          <a:ln w="3175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MX" sz="2800" dirty="0" smtClean="0">
                <a:latin typeface="Arial Rounded MT Bold" pitchFamily="34" charset="0"/>
                <a:cs typeface="Aharoni" pitchFamily="2" charset="-79"/>
              </a:rPr>
              <a:t>ACTIVIDADES VULNERABLES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268760"/>
            <a:ext cx="1116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122884"/>
              </p:ext>
            </p:extLst>
          </p:nvPr>
        </p:nvGraphicFramePr>
        <p:xfrm>
          <a:off x="217488" y="4146800"/>
          <a:ext cx="8426448" cy="177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883"/>
                <a:gridCol w="2646323"/>
                <a:gridCol w="2855242"/>
              </a:tblGrid>
              <a:tr h="402104"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Actividad</a:t>
                      </a:r>
                      <a:endParaRPr lang="es-MX" sz="1700" dirty="0"/>
                    </a:p>
                  </a:txBody>
                  <a:tcPr marL="91434" marR="91434" marT="38409" marB="38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Umbral</a:t>
                      </a:r>
                      <a:r>
                        <a:rPr lang="es-MX" sz="1700" baseline="0" dirty="0" smtClean="0"/>
                        <a:t> de identificación</a:t>
                      </a:r>
                      <a:endParaRPr lang="es-MX" sz="1700" dirty="0"/>
                    </a:p>
                  </a:txBody>
                  <a:tcPr marL="91434" marR="91434" marT="38409" marB="38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Umbral</a:t>
                      </a:r>
                      <a:r>
                        <a:rPr lang="es-MX" sz="1700" baseline="0" dirty="0" smtClean="0"/>
                        <a:t> de presentación de </a:t>
                      </a:r>
                      <a:r>
                        <a:rPr lang="es-MX" sz="1700" dirty="0" smtClean="0"/>
                        <a:t>Aviso a la SHCP</a:t>
                      </a:r>
                      <a:endParaRPr lang="es-MX" sz="1700" dirty="0"/>
                    </a:p>
                  </a:txBody>
                  <a:tcPr marL="91434" marR="91434" marT="38409" marB="38409"/>
                </a:tc>
              </a:tr>
              <a:tr h="1184352">
                <a:tc>
                  <a:txBody>
                    <a:bodyPr/>
                    <a:lstStyle/>
                    <a:p>
                      <a:pPr algn="just"/>
                      <a:r>
                        <a:rPr lang="es-ES" sz="1700" b="1" baseline="0" dirty="0" smtClean="0">
                          <a:solidFill>
                            <a:srgbClr val="C00000"/>
                          </a:solidFill>
                        </a:rPr>
                        <a:t>XIII.- </a:t>
                      </a:r>
                      <a:r>
                        <a:rPr lang="es-ES" sz="1700" b="1" baseline="0" dirty="0" smtClean="0"/>
                        <a:t>La recepción de Donativos</a:t>
                      </a:r>
                      <a:r>
                        <a:rPr lang="es-ES" sz="1700" baseline="0" dirty="0" smtClean="0"/>
                        <a:t> por parte de las Asociaciones  y Sociedades sin fines de Lucro.</a:t>
                      </a:r>
                      <a:endParaRPr lang="es-MX" sz="1700" dirty="0"/>
                    </a:p>
                  </a:txBody>
                  <a:tcPr marL="91434" marR="91434" marT="38409" marB="3840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 smtClean="0"/>
                        <a:t>Monto Igual</a:t>
                      </a:r>
                      <a:r>
                        <a:rPr lang="es-ES" sz="1700" baseline="0" dirty="0" smtClean="0"/>
                        <a:t> o Superior 1,605 VSMVDF $112,510.50</a:t>
                      </a:r>
                      <a:endParaRPr lang="es-ES" sz="1700" dirty="0" smtClean="0"/>
                    </a:p>
                  </a:txBody>
                  <a:tcPr marL="91434" marR="91434" marT="38409" marB="38409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Monto Igual o Superior 3,210 VSMVDF $ 337,531.50</a:t>
                      </a:r>
                    </a:p>
                    <a:p>
                      <a:pPr algn="just"/>
                      <a:endParaRPr lang="es-ES" sz="1700" dirty="0" smtClean="0"/>
                    </a:p>
                  </a:txBody>
                  <a:tcPr marL="91434" marR="91434" marT="38409" marB="38409"/>
                </a:tc>
              </a:tr>
            </a:tbl>
          </a:graphicData>
        </a:graphic>
      </p:graphicFrame>
      <p:grpSp>
        <p:nvGrpSpPr>
          <p:cNvPr id="2" name="Agrupar 1"/>
          <p:cNvGrpSpPr>
            <a:grpSpLocks/>
          </p:cNvGrpSpPr>
          <p:nvPr/>
        </p:nvGrpSpPr>
        <p:grpSpPr bwMode="auto">
          <a:xfrm>
            <a:off x="811213" y="1898900"/>
            <a:ext cx="6535737" cy="1962150"/>
            <a:chOff x="810649" y="1251847"/>
            <a:chExt cx="6536709" cy="196283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0649" y="1251847"/>
              <a:ext cx="3189847" cy="19628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4" descr="20121211-09172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27984" y="1292513"/>
              <a:ext cx="2919374" cy="19221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7 Título"/>
          <p:cNvSpPr txBox="1">
            <a:spLocks/>
          </p:cNvSpPr>
          <p:nvPr/>
        </p:nvSpPr>
        <p:spPr>
          <a:xfrm>
            <a:off x="-684213" y="188640"/>
            <a:ext cx="7561263" cy="604837"/>
          </a:xfrm>
          <a:prstGeom prst="rect">
            <a:avLst/>
          </a:prstGeom>
          <a:noFill/>
          <a:ln w="3175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MX" sz="2800" dirty="0" smtClean="0">
                <a:latin typeface="Arial Rounded MT Bold" pitchFamily="34" charset="0"/>
                <a:cs typeface="Aharoni" pitchFamily="2" charset="-79"/>
              </a:rPr>
              <a:t>ACTIVIDADES VULNERABLES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093296"/>
            <a:ext cx="1116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79388" y="2060575"/>
          <a:ext cx="8712265" cy="4817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4162"/>
                <a:gridCol w="3388103"/>
              </a:tblGrid>
              <a:tr h="28467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Actividad</a:t>
                      </a:r>
                      <a:endParaRPr lang="es-MX" sz="1600" dirty="0"/>
                    </a:p>
                  </a:txBody>
                  <a:tcPr marL="91446" marR="91446" marT="38404" marB="384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Umbral</a:t>
                      </a:r>
                      <a:r>
                        <a:rPr lang="es-MX" sz="1700" baseline="0" dirty="0" smtClean="0"/>
                        <a:t> de presentación de </a:t>
                      </a:r>
                      <a:r>
                        <a:rPr lang="es-MX" sz="1700" dirty="0" smtClean="0"/>
                        <a:t>Aviso a la SHCP</a:t>
                      </a:r>
                      <a:endParaRPr lang="es-MX" sz="1700" dirty="0"/>
                    </a:p>
                  </a:txBody>
                  <a:tcPr marL="91446" marR="91446" marT="38404" marB="38404"/>
                </a:tc>
              </a:tr>
              <a:tr h="3775917">
                <a:tc>
                  <a:txBody>
                    <a:bodyPr/>
                    <a:lstStyle/>
                    <a:p>
                      <a:pPr algn="just"/>
                      <a:r>
                        <a:rPr lang="es-ES" sz="1600" b="1" baseline="0" dirty="0" smtClean="0">
                          <a:solidFill>
                            <a:srgbClr val="C00000"/>
                          </a:solidFill>
                        </a:rPr>
                        <a:t>XIV.- </a:t>
                      </a:r>
                      <a:r>
                        <a:rPr lang="es-ES" sz="1600" b="1" baseline="0" dirty="0" smtClean="0"/>
                        <a:t>La prestación de servicios de comercio exterior como Agente o Apoderado Aduanal, mediante autorización otorgada por la SHCP, </a:t>
                      </a:r>
                      <a:r>
                        <a:rPr lang="es-ES" sz="1600" b="0" baseline="0" dirty="0" smtClean="0"/>
                        <a:t>para promover por cuenta ajena, el despacho de mercancías, en los diferentes regímenes aduaneros, de las siguientes mercancías:</a:t>
                      </a:r>
                    </a:p>
                    <a:p>
                      <a:pPr marL="457200" indent="-457200" algn="just">
                        <a:buAutoNum type="alphaLcParenR"/>
                      </a:pPr>
                      <a:r>
                        <a:rPr lang="es-ES" sz="1600" b="1" baseline="0" dirty="0" smtClean="0">
                          <a:solidFill>
                            <a:srgbClr val="C00000"/>
                          </a:solidFill>
                        </a:rPr>
                        <a:t>Vehículos terrestres, aéreos y marítimos nuevos y usados.</a:t>
                      </a:r>
                    </a:p>
                    <a:p>
                      <a:pPr marL="457200" indent="-457200" algn="just">
                        <a:buAutoNum type="alphaLcParenR"/>
                      </a:pPr>
                      <a:r>
                        <a:rPr lang="es-ES" sz="1600" b="1" baseline="0" dirty="0" smtClean="0">
                          <a:solidFill>
                            <a:srgbClr val="C00000"/>
                          </a:solidFill>
                        </a:rPr>
                        <a:t>Máquinas para juegos de apuestas</a:t>
                      </a:r>
                      <a:r>
                        <a:rPr lang="es-ES" sz="160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s-ES" sz="1600" b="0" baseline="0" dirty="0" smtClean="0"/>
                        <a:t>y sorteos nuevas y usadas.</a:t>
                      </a:r>
                    </a:p>
                    <a:p>
                      <a:pPr marL="457200" indent="-457200" algn="just">
                        <a:buAutoNum type="alphaLcParenR"/>
                      </a:pPr>
                      <a:r>
                        <a:rPr lang="es-ES" sz="1600" b="1" baseline="0" dirty="0" smtClean="0">
                          <a:solidFill>
                            <a:srgbClr val="C00000"/>
                          </a:solidFill>
                        </a:rPr>
                        <a:t>Equipos y materiales para la elaboración de tarjetas de pago</a:t>
                      </a:r>
                      <a:r>
                        <a:rPr lang="es-ES" sz="1600" b="0" baseline="0" dirty="0" smtClean="0">
                          <a:solidFill>
                            <a:srgbClr val="C00000"/>
                          </a:solidFill>
                        </a:rPr>
                        <a:t>.</a:t>
                      </a:r>
                    </a:p>
                    <a:p>
                      <a:pPr marL="457200" indent="-457200" algn="just">
                        <a:buAutoNum type="alphaLcParenR"/>
                      </a:pPr>
                      <a:r>
                        <a:rPr lang="es-ES" sz="1600" b="1" baseline="0" dirty="0" smtClean="0">
                          <a:solidFill>
                            <a:srgbClr val="C00000"/>
                          </a:solidFill>
                        </a:rPr>
                        <a:t>Joyas, relojes, piedras y metales preciosos</a:t>
                      </a:r>
                      <a:r>
                        <a:rPr lang="es-ES" sz="1600" b="0" baseline="0" dirty="0" smtClean="0"/>
                        <a:t>,  cuyo valor sea igual o superior a 885 VSMVDF $ 57,312.60</a:t>
                      </a:r>
                    </a:p>
                    <a:p>
                      <a:pPr marL="457200" indent="-457200" algn="just">
                        <a:buAutoNum type="alphaLcParenR"/>
                      </a:pPr>
                      <a:r>
                        <a:rPr lang="es-ES" sz="1600" b="1" baseline="0" dirty="0" smtClean="0">
                          <a:solidFill>
                            <a:srgbClr val="C00000"/>
                          </a:solidFill>
                        </a:rPr>
                        <a:t>Materiales de resistencia balística </a:t>
                      </a:r>
                      <a:r>
                        <a:rPr lang="es-ES" sz="1600" b="0" baseline="0" dirty="0" smtClean="0"/>
                        <a:t>para la prestación de servicios de blindaje de vehículos</a:t>
                      </a:r>
                      <a:endParaRPr lang="es-MX" sz="1600" b="0" dirty="0"/>
                    </a:p>
                  </a:txBody>
                  <a:tcPr marL="91446" marR="91446" marT="38404" marB="3840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 smtClean="0"/>
                        <a:t>Serán objeto de aviso en todos los casos</a:t>
                      </a:r>
                    </a:p>
                  </a:txBody>
                  <a:tcPr marL="91446" marR="91446" marT="38404" marB="38404"/>
                </a:tc>
              </a:tr>
            </a:tbl>
          </a:graphicData>
        </a:graphic>
      </p:graphicFrame>
      <p:pic>
        <p:nvPicPr>
          <p:cNvPr id="6" name="Picture 2" descr="https://encrypted-tbn0.gstatic.com/images?q=tbn:ANd9GcQgnanXQi9EgRKrs3kahWMfPqfVqrc2W0-BIk88BARavJ4OqTyr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33716" y="692696"/>
            <a:ext cx="1706236" cy="1462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7 Título"/>
          <p:cNvSpPr txBox="1">
            <a:spLocks/>
          </p:cNvSpPr>
          <p:nvPr/>
        </p:nvSpPr>
        <p:spPr>
          <a:xfrm>
            <a:off x="-684213" y="188640"/>
            <a:ext cx="7561263" cy="604837"/>
          </a:xfrm>
          <a:prstGeom prst="rect">
            <a:avLst/>
          </a:prstGeom>
          <a:noFill/>
          <a:ln w="3175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MX" sz="2800" dirty="0" smtClean="0">
                <a:latin typeface="Arial Rounded MT Bold" pitchFamily="34" charset="0"/>
                <a:cs typeface="Aharoni" pitchFamily="2" charset="-79"/>
              </a:rPr>
              <a:t>ACTIVIDADES VULNERABLES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108" y="1196752"/>
            <a:ext cx="1116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 Título"/>
          <p:cNvSpPr>
            <a:spLocks noGrp="1"/>
          </p:cNvSpPr>
          <p:nvPr>
            <p:ph type="title" idx="4294967295"/>
          </p:nvPr>
        </p:nvSpPr>
        <p:spPr>
          <a:xfrm>
            <a:off x="-972616" y="188640"/>
            <a:ext cx="7561263" cy="604837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dirty="0" smtClean="0">
                <a:latin typeface="Arial Rounded MT Bold" pitchFamily="34" charset="0"/>
                <a:cs typeface="Aharoni" pitchFamily="2" charset="-79"/>
              </a:rPr>
              <a:t>ACTIVIDADES VULNERABLES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410922"/>
              </p:ext>
            </p:extLst>
          </p:nvPr>
        </p:nvGraphicFramePr>
        <p:xfrm>
          <a:off x="684213" y="3461934"/>
          <a:ext cx="7275061" cy="3095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4219"/>
                <a:gridCol w="2206268"/>
                <a:gridCol w="2074574"/>
              </a:tblGrid>
              <a:tr h="677934"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Actividad</a:t>
                      </a:r>
                      <a:endParaRPr lang="es-MX" sz="1700" dirty="0"/>
                    </a:p>
                  </a:txBody>
                  <a:tcPr marL="91441" marR="91441" marT="38414" marB="384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Umbral</a:t>
                      </a:r>
                      <a:r>
                        <a:rPr lang="es-MX" sz="1700" baseline="0" dirty="0" smtClean="0"/>
                        <a:t> de identificación</a:t>
                      </a:r>
                      <a:endParaRPr lang="es-MX" sz="1700" dirty="0"/>
                    </a:p>
                  </a:txBody>
                  <a:tcPr marL="91441" marR="91441" marT="38414" marB="384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Umbral</a:t>
                      </a:r>
                      <a:r>
                        <a:rPr lang="es-MX" sz="1700" baseline="0" dirty="0" smtClean="0"/>
                        <a:t> de presentación de </a:t>
                      </a:r>
                      <a:r>
                        <a:rPr lang="es-MX" sz="1700" dirty="0" smtClean="0"/>
                        <a:t>Aviso a la SHCP</a:t>
                      </a:r>
                      <a:endParaRPr lang="es-MX" sz="1700" dirty="0"/>
                    </a:p>
                  </a:txBody>
                  <a:tcPr marL="91441" marR="91441" marT="38414" marB="38414"/>
                </a:tc>
              </a:tr>
              <a:tr h="1858724">
                <a:tc>
                  <a:txBody>
                    <a:bodyPr/>
                    <a:lstStyle/>
                    <a:p>
                      <a:pPr algn="just"/>
                      <a:r>
                        <a:rPr lang="es-MX" sz="1700" b="1" u="sng" dirty="0" smtClean="0">
                          <a:solidFill>
                            <a:srgbClr val="C00000"/>
                          </a:solidFill>
                        </a:rPr>
                        <a:t>I.- Juegos</a:t>
                      </a:r>
                      <a:r>
                        <a:rPr lang="es-MX" sz="1700" b="1" u="sng" baseline="0" dirty="0" smtClean="0">
                          <a:solidFill>
                            <a:srgbClr val="C00000"/>
                          </a:solidFill>
                        </a:rPr>
                        <a:t> con Apuesta</a:t>
                      </a:r>
                      <a:r>
                        <a:rPr lang="es-MX" sz="1700" baseline="0" dirty="0" smtClean="0"/>
                        <a:t>, Concursos o Sorteos que realicen los Organismos Descentralizados o </a:t>
                      </a:r>
                      <a:r>
                        <a:rPr lang="es-MX" sz="1700" b="1" baseline="0" dirty="0" smtClean="0"/>
                        <a:t>con permiso de la SEGOB</a:t>
                      </a:r>
                      <a:endParaRPr lang="es-MX" sz="1700" b="1" dirty="0"/>
                    </a:p>
                  </a:txBody>
                  <a:tcPr marL="91441" marR="91441" marT="38414" marB="38414"/>
                </a:tc>
                <a:tc>
                  <a:txBody>
                    <a:bodyPr/>
                    <a:lstStyle/>
                    <a:p>
                      <a:pPr algn="ctr"/>
                      <a:endParaRPr lang="es-MX" sz="17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 smtClean="0"/>
                        <a:t>Igual o Superior a  325 VSMVDF            $22,782.50.50</a:t>
                      </a:r>
                    </a:p>
                    <a:p>
                      <a:pPr algn="ctr"/>
                      <a:endParaRPr lang="es-MX" sz="1700" dirty="0"/>
                    </a:p>
                  </a:txBody>
                  <a:tcPr marL="91441" marR="91441" marT="38414" marB="38414"/>
                </a:tc>
                <a:tc>
                  <a:txBody>
                    <a:bodyPr/>
                    <a:lstStyle/>
                    <a:p>
                      <a:endParaRPr lang="es-MX" sz="17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 smtClean="0"/>
                        <a:t>Igual</a:t>
                      </a:r>
                      <a:r>
                        <a:rPr lang="es-MX" sz="1700" baseline="0" dirty="0" smtClean="0"/>
                        <a:t> o Superior a 645 VSMVDF              $</a:t>
                      </a:r>
                      <a:r>
                        <a:rPr lang="es-MX" sz="1700" dirty="0" smtClean="0"/>
                        <a:t>45,214.50</a:t>
                      </a:r>
                    </a:p>
                    <a:p>
                      <a:endParaRPr lang="es-MX" sz="1700" baseline="0" dirty="0" smtClean="0"/>
                    </a:p>
                    <a:p>
                      <a:endParaRPr lang="es-MX" sz="1700" dirty="0"/>
                    </a:p>
                  </a:txBody>
                  <a:tcPr marL="91441" marR="91441" marT="38414" marB="38414"/>
                </a:tc>
              </a:tr>
              <a:tr h="382736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nota: Salario Mínimo D.F. 2014</a:t>
                      </a:r>
                      <a:r>
                        <a:rPr lang="es-MX" sz="1200" baseline="0" dirty="0" smtClean="0"/>
                        <a:t>, 70.10</a:t>
                      </a:r>
                      <a:endParaRPr lang="es-MX" sz="1200" dirty="0"/>
                    </a:p>
                  </a:txBody>
                  <a:tcPr marL="91441" marR="91441" marT="38414" marB="38414"/>
                </a:tc>
                <a:tc>
                  <a:txBody>
                    <a:bodyPr/>
                    <a:lstStyle/>
                    <a:p>
                      <a:endParaRPr lang="es-MX" sz="1700" dirty="0"/>
                    </a:p>
                  </a:txBody>
                  <a:tcPr marL="91441" marR="91441" marT="38414" marB="38414"/>
                </a:tc>
                <a:tc>
                  <a:txBody>
                    <a:bodyPr/>
                    <a:lstStyle/>
                    <a:p>
                      <a:endParaRPr lang="es-MX" sz="1700" dirty="0"/>
                    </a:p>
                  </a:txBody>
                  <a:tcPr marL="91441" marR="91441" marT="38414" marB="38414"/>
                </a:tc>
              </a:tr>
            </a:tbl>
          </a:graphicData>
        </a:graphic>
      </p:graphicFrame>
      <p:pic>
        <p:nvPicPr>
          <p:cNvPr id="6" name="Picture 2" descr="https://encrypted-tbn2.gstatic.com/images?q=tbn:ANd9GcS-HnKoaHSXs7wZ1T6-MgzwmNeez5nC00f3AicWTdVJBMhA54YqQ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64462" y="1321965"/>
            <a:ext cx="3051545" cy="2030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093" y="6093296"/>
            <a:ext cx="1116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633230"/>
              </p:ext>
            </p:extLst>
          </p:nvPr>
        </p:nvGraphicFramePr>
        <p:xfrm>
          <a:off x="214313" y="3926199"/>
          <a:ext cx="8072493" cy="2066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571"/>
                <a:gridCol w="2756461"/>
                <a:gridCol w="2756461"/>
              </a:tblGrid>
              <a:tr h="51497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Actividad</a:t>
                      </a:r>
                      <a:endParaRPr lang="es-MX" sz="1600" dirty="0"/>
                    </a:p>
                  </a:txBody>
                  <a:tcPr marL="91445" marR="91445" marT="38409" marB="38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Umbral</a:t>
                      </a:r>
                      <a:r>
                        <a:rPr lang="es-MX" sz="1700" baseline="0" dirty="0" smtClean="0"/>
                        <a:t> de identificación</a:t>
                      </a:r>
                      <a:endParaRPr lang="es-MX" sz="1700" dirty="0"/>
                    </a:p>
                  </a:txBody>
                  <a:tcPr marL="91445" marR="91445" marT="38409" marB="38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Umbral</a:t>
                      </a:r>
                      <a:r>
                        <a:rPr lang="es-MX" sz="1700" baseline="0" dirty="0" smtClean="0"/>
                        <a:t> de presentación de </a:t>
                      </a:r>
                      <a:r>
                        <a:rPr lang="es-MX" sz="1700" dirty="0" smtClean="0"/>
                        <a:t>Aviso a la SHCP</a:t>
                      </a:r>
                    </a:p>
                    <a:p>
                      <a:pPr algn="ctr"/>
                      <a:endParaRPr lang="es-MX" sz="1700" dirty="0"/>
                    </a:p>
                  </a:txBody>
                  <a:tcPr marL="91445" marR="91445" marT="38409" marB="38409"/>
                </a:tc>
              </a:tr>
              <a:tr h="1212079">
                <a:tc>
                  <a:txBody>
                    <a:bodyPr/>
                    <a:lstStyle/>
                    <a:p>
                      <a:pPr algn="just"/>
                      <a:r>
                        <a:rPr lang="es-ES" sz="1600" b="1" dirty="0" smtClean="0">
                          <a:solidFill>
                            <a:srgbClr val="C00000"/>
                          </a:solidFill>
                        </a:rPr>
                        <a:t>XV.- </a:t>
                      </a:r>
                      <a:r>
                        <a:rPr lang="es-ES" sz="1600" b="1" dirty="0" smtClean="0"/>
                        <a:t>La constitución de derechos personales </a:t>
                      </a:r>
                      <a:r>
                        <a:rPr lang="es-ES" sz="1600" b="0" dirty="0" smtClean="0"/>
                        <a:t>de uso</a:t>
                      </a:r>
                      <a:r>
                        <a:rPr lang="es-ES" sz="1600" b="0" baseline="0" dirty="0" smtClean="0"/>
                        <a:t> o goce de bienes inmuebles.</a:t>
                      </a:r>
                      <a:endParaRPr lang="es-MX" sz="1600" b="0" dirty="0"/>
                    </a:p>
                  </a:txBody>
                  <a:tcPr marL="91445" marR="91445" marT="38409" marB="3840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700" dirty="0" smtClean="0"/>
                        <a:t>Mensual Igual o superior a 1,605</a:t>
                      </a:r>
                      <a:r>
                        <a:rPr lang="es-ES" sz="1700" baseline="0" dirty="0" smtClean="0"/>
                        <a:t> VSMVDF </a:t>
                      </a:r>
                    </a:p>
                    <a:p>
                      <a:pPr algn="just"/>
                      <a:r>
                        <a:rPr lang="es-ES" sz="1700" baseline="0" dirty="0" smtClean="0"/>
                        <a:t>$ 112,510.50</a:t>
                      </a:r>
                      <a:endParaRPr lang="es-ES" sz="1700" dirty="0" smtClean="0"/>
                    </a:p>
                  </a:txBody>
                  <a:tcPr marL="91445" marR="91445" marT="38409" marB="3840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700" dirty="0" smtClean="0"/>
                        <a:t>Mensual Igual o superior a 3,210 VSMVDF</a:t>
                      </a:r>
                    </a:p>
                    <a:p>
                      <a:pPr algn="just"/>
                      <a:r>
                        <a:rPr lang="pt-BR" sz="1700" dirty="0" smtClean="0"/>
                        <a:t>$ 225,021.00</a:t>
                      </a:r>
                    </a:p>
                  </a:txBody>
                  <a:tcPr marL="91445" marR="91445" marT="38409" marB="38409"/>
                </a:tc>
              </a:tr>
            </a:tbl>
          </a:graphicData>
        </a:graphic>
      </p:graphicFrame>
      <p:pic>
        <p:nvPicPr>
          <p:cNvPr id="6" name="Picture 2" descr="http://www.imagen-canarias.com/port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8649" y="1652415"/>
            <a:ext cx="4416425" cy="184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7 Título"/>
          <p:cNvSpPr txBox="1">
            <a:spLocks/>
          </p:cNvSpPr>
          <p:nvPr/>
        </p:nvSpPr>
        <p:spPr>
          <a:xfrm>
            <a:off x="-684213" y="188640"/>
            <a:ext cx="7561263" cy="604837"/>
          </a:xfrm>
          <a:prstGeom prst="rect">
            <a:avLst/>
          </a:prstGeom>
          <a:noFill/>
          <a:ln w="3175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MX" sz="2800" dirty="0" smtClean="0">
                <a:latin typeface="Arial Rounded MT Bold" pitchFamily="34" charset="0"/>
                <a:cs typeface="Aharoni" pitchFamily="2" charset="-79"/>
              </a:rPr>
              <a:t>ACTIVIDADES VULNERABLES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165304"/>
            <a:ext cx="1116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0825" y="2405063"/>
            <a:ext cx="6072188" cy="2032000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Los actos u operaciones que se realicen por montos inferiores a los señalados en las fracciones anteriores, NO DARÁN LUGAR A OBLIGACIÓN ALGUNA. </a:t>
            </a:r>
          </a:p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latin typeface="Arial" pitchFamily="34" charset="0"/>
                <a:cs typeface="Arial" pitchFamily="34" charset="0"/>
              </a:rPr>
              <a:t>No obstante, si una persona realiza actos u operaciones por una suma acumulada en un periodo de SEIS MESES que supere los montos establecidos en cada supuesto para la formulación de Avisos, podrá ser considerada como operación sujeta a la obligación de presentar los mismos para los efectos de esta Ley.</a:t>
            </a:r>
            <a:endParaRPr lang="es-MX" sz="1600" b="1" i="1" dirty="0">
              <a:latin typeface="+mn-lt"/>
              <a:cs typeface="+mn-cs"/>
            </a:endParaRPr>
          </a:p>
        </p:txBody>
      </p:sp>
      <p:pic>
        <p:nvPicPr>
          <p:cNvPr id="6" name="Picture 2" descr="https://encrypted-tbn2.gstatic.com/images?q=tbn:ANd9GcTLp1-TpISwnJs5tmdi8-GvyYMhrbQfL7l6bV4_Pw-f2svwDY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7" y="2708920"/>
            <a:ext cx="2307224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348" name="Rectángulo 6"/>
          <p:cNvSpPr>
            <a:spLocks noChangeArrowheads="1"/>
          </p:cNvSpPr>
          <p:nvPr/>
        </p:nvSpPr>
        <p:spPr bwMode="auto">
          <a:xfrm>
            <a:off x="-36513" y="190599"/>
            <a:ext cx="586105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Ley Federal para la Prevención e Identificación de Operaciones con Recursos de Procedencia Ilícita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093296"/>
            <a:ext cx="1116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6338888" cy="8588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1800" dirty="0" smtClean="0">
                <a:solidFill>
                  <a:srgbClr val="FFFFFF"/>
                </a:solidFill>
                <a:latin typeface="Arial Rounded MT Bold" pitchFamily="34" charset="0"/>
                <a:cs typeface="Aharoni" pitchFamily="2" charset="-79"/>
              </a:rPr>
              <a:t>Queda Prohibido Liquidar o Pagar y Aceptar la Liquidación o el </a:t>
            </a:r>
            <a:br>
              <a:rPr lang="es-MX" sz="1800" dirty="0" smtClean="0">
                <a:solidFill>
                  <a:srgbClr val="FFFFFF"/>
                </a:solidFill>
                <a:latin typeface="Arial Rounded MT Bold" pitchFamily="34" charset="0"/>
                <a:cs typeface="Aharoni" pitchFamily="2" charset="-79"/>
              </a:rPr>
            </a:br>
            <a:r>
              <a:rPr lang="es-MX" sz="1800" dirty="0" smtClean="0">
                <a:solidFill>
                  <a:srgbClr val="FFFFFF"/>
                </a:solidFill>
                <a:latin typeface="Arial Rounded MT Bold" pitchFamily="34" charset="0"/>
                <a:cs typeface="Aharoni" pitchFamily="2" charset="-79"/>
              </a:rPr>
              <a:t>Pago en Moneda o Billetes M.N. o Divisas y Metales Preciosos.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230703"/>
              </p:ext>
            </p:extLst>
          </p:nvPr>
        </p:nvGraphicFramePr>
        <p:xfrm>
          <a:off x="250825" y="1488218"/>
          <a:ext cx="8358246" cy="5221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6079"/>
                <a:gridCol w="3792167"/>
              </a:tblGrid>
              <a:tr h="419694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Actividad</a:t>
                      </a:r>
                      <a:endParaRPr lang="es-MX" sz="1500" dirty="0"/>
                    </a:p>
                  </a:txBody>
                  <a:tcPr marL="91441" marR="91441" marT="38406" marB="38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Monto</a:t>
                      </a:r>
                      <a:endParaRPr lang="es-MX" sz="1500" dirty="0"/>
                    </a:p>
                  </a:txBody>
                  <a:tcPr marL="91441" marR="91441" marT="38406" marB="38406"/>
                </a:tc>
              </a:tr>
              <a:tr h="1605198">
                <a:tc>
                  <a:txBody>
                    <a:bodyPr/>
                    <a:lstStyle/>
                    <a:p>
                      <a:r>
                        <a:rPr lang="es-MX" sz="1500" b="0" dirty="0" smtClean="0">
                          <a:solidFill>
                            <a:srgbClr val="C00000"/>
                          </a:solidFill>
                        </a:rPr>
                        <a:t>I.- </a:t>
                      </a:r>
                      <a:r>
                        <a:rPr lang="es-MX" sz="1500" b="0" dirty="0" smtClean="0">
                          <a:solidFill>
                            <a:schemeClr val="dk1"/>
                          </a:solidFill>
                        </a:rPr>
                        <a:t>C</a:t>
                      </a:r>
                      <a:r>
                        <a:rPr lang="es-MX" sz="1500" b="0" dirty="0" smtClean="0"/>
                        <a:t>onstitución o Transmisión de derechos reales sobre</a:t>
                      </a:r>
                      <a:r>
                        <a:rPr lang="es-MX" sz="1500" b="0" baseline="0" dirty="0" smtClean="0"/>
                        <a:t> </a:t>
                      </a:r>
                      <a:r>
                        <a:rPr lang="es-MX" sz="1700" b="1" baseline="0" dirty="0" smtClean="0"/>
                        <a:t>Bienes Inmuebles</a:t>
                      </a:r>
                      <a:endParaRPr lang="es-MX" sz="17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0" dirty="0" smtClean="0">
                          <a:solidFill>
                            <a:srgbClr val="C00000"/>
                          </a:solidFill>
                        </a:rPr>
                        <a:t>II.- </a:t>
                      </a:r>
                      <a:r>
                        <a:rPr lang="es-MX" sz="1500" b="0" dirty="0" smtClean="0"/>
                        <a:t>Transmisión de propiedad o Constitución de Derechos reales sobre</a:t>
                      </a:r>
                      <a:r>
                        <a:rPr lang="es-MX" sz="1500" b="0" baseline="0" dirty="0" smtClean="0"/>
                        <a:t> </a:t>
                      </a:r>
                      <a:r>
                        <a:rPr lang="es-MX" sz="1700" b="1" baseline="0" dirty="0" smtClean="0"/>
                        <a:t>Vehículos Nuevos o Usados</a:t>
                      </a:r>
                      <a:endParaRPr lang="es-MX" sz="1700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0" dirty="0" smtClean="0">
                          <a:solidFill>
                            <a:srgbClr val="C00000"/>
                          </a:solidFill>
                        </a:rPr>
                        <a:t>III.- </a:t>
                      </a:r>
                      <a:r>
                        <a:rPr lang="es-MX" sz="1500" b="0" dirty="0" smtClean="0"/>
                        <a:t>Transmisión de propiedad de </a:t>
                      </a:r>
                      <a:r>
                        <a:rPr lang="es-MX" sz="1700" b="1" dirty="0" smtClean="0"/>
                        <a:t>Relojes, Joyería</a:t>
                      </a:r>
                      <a:r>
                        <a:rPr lang="es-MX" sz="1500" b="0" dirty="0" smtClean="0"/>
                        <a:t>, Metales y Piedras Preciosas</a:t>
                      </a:r>
                      <a:r>
                        <a:rPr lang="es-MX" sz="1500" b="0" baseline="0" dirty="0" smtClean="0"/>
                        <a:t> y Obras de Arte</a:t>
                      </a:r>
                      <a:endParaRPr lang="es-MX" sz="1500" b="0" dirty="0"/>
                    </a:p>
                  </a:txBody>
                  <a:tcPr marL="91441" marR="91441" marT="38406" marB="38406"/>
                </a:tc>
                <a:tc>
                  <a:txBody>
                    <a:bodyPr/>
                    <a:lstStyle/>
                    <a:p>
                      <a:r>
                        <a:rPr lang="es-MX" sz="1500" b="0" dirty="0" smtClean="0"/>
                        <a:t>Igual o</a:t>
                      </a:r>
                      <a:r>
                        <a:rPr lang="es-MX" sz="1500" b="0" baseline="0" dirty="0" smtClean="0"/>
                        <a:t> Superior a 8,025 VSMVDF  $562,552.500</a:t>
                      </a:r>
                    </a:p>
                    <a:p>
                      <a:endParaRPr lang="es-MX" sz="1500" b="0" dirty="0" smtClean="0"/>
                    </a:p>
                    <a:p>
                      <a:r>
                        <a:rPr lang="es-MX" sz="1500" b="0" dirty="0" smtClean="0"/>
                        <a:t>Igual o</a:t>
                      </a:r>
                      <a:r>
                        <a:rPr lang="es-MX" sz="1500" b="0" baseline="0" dirty="0" smtClean="0"/>
                        <a:t> Superior a 3,210 VSMVDF                 $ 225,021.00</a:t>
                      </a:r>
                    </a:p>
                    <a:p>
                      <a:endParaRPr lang="es-MX" sz="1500" b="0" dirty="0" smtClean="0"/>
                    </a:p>
                    <a:p>
                      <a:r>
                        <a:rPr lang="es-MX" sz="1500" b="0" dirty="0" smtClean="0"/>
                        <a:t>Igual o</a:t>
                      </a:r>
                      <a:r>
                        <a:rPr lang="es-MX" sz="1500" b="0" baseline="0" dirty="0" smtClean="0"/>
                        <a:t> Superior a 3,210 VSMVDF                 $ 225,021.00</a:t>
                      </a:r>
                      <a:endParaRPr lang="es-MX" sz="1500" b="0" dirty="0" smtClean="0"/>
                    </a:p>
                  </a:txBody>
                  <a:tcPr marL="91441" marR="91441" marT="38406" marB="38406"/>
                </a:tc>
              </a:tr>
              <a:tr h="2618579">
                <a:tc>
                  <a:txBody>
                    <a:bodyPr/>
                    <a:lstStyle/>
                    <a:p>
                      <a:r>
                        <a:rPr lang="es-MX" sz="1500" b="0" dirty="0" smtClean="0">
                          <a:solidFill>
                            <a:srgbClr val="C00000"/>
                          </a:solidFill>
                        </a:rPr>
                        <a:t>IV.- </a:t>
                      </a:r>
                      <a:r>
                        <a:rPr lang="es-MX" sz="1500" b="0" dirty="0" smtClean="0"/>
                        <a:t>Adquisición de Boletos que permita participar en </a:t>
                      </a:r>
                      <a:r>
                        <a:rPr lang="es-MX" sz="1700" b="1" dirty="0" smtClean="0"/>
                        <a:t>juegos con apuestas</a:t>
                      </a:r>
                      <a:r>
                        <a:rPr lang="es-MX" sz="1500" b="0" dirty="0" smtClean="0"/>
                        <a:t>, concursos o sorteos, así</a:t>
                      </a:r>
                      <a:r>
                        <a:rPr lang="es-MX" sz="1500" b="0" baseline="0" dirty="0" smtClean="0"/>
                        <a:t> como la entrega y pago de Premios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0" dirty="0" smtClean="0">
                          <a:solidFill>
                            <a:srgbClr val="C00000"/>
                          </a:solidFill>
                        </a:rPr>
                        <a:t>V.- </a:t>
                      </a:r>
                      <a:r>
                        <a:rPr lang="es-MX" sz="1500" b="0" dirty="0" smtClean="0"/>
                        <a:t>Prestación de </a:t>
                      </a:r>
                      <a:r>
                        <a:rPr lang="es-MX" sz="1700" b="1" dirty="0" smtClean="0"/>
                        <a:t>Servicios de Blindaje </a:t>
                      </a:r>
                      <a:r>
                        <a:rPr lang="es-MX" sz="1500" b="0" dirty="0" smtClean="0"/>
                        <a:t>para</a:t>
                      </a:r>
                      <a:r>
                        <a:rPr lang="es-MX" sz="1500" b="0" baseline="0" dirty="0" smtClean="0"/>
                        <a:t> cualquier Vehículo, o bien para Inmuebles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0" dirty="0" smtClean="0">
                          <a:solidFill>
                            <a:srgbClr val="C00000"/>
                          </a:solidFill>
                        </a:rPr>
                        <a:t>VI</a:t>
                      </a:r>
                      <a:r>
                        <a:rPr lang="es-MX" sz="1700" b="1" dirty="0" smtClean="0">
                          <a:solidFill>
                            <a:srgbClr val="C00000"/>
                          </a:solidFill>
                        </a:rPr>
                        <a:t>.- </a:t>
                      </a:r>
                      <a:r>
                        <a:rPr lang="es-MX" sz="1700" b="1" dirty="0" smtClean="0"/>
                        <a:t>Transmisión</a:t>
                      </a:r>
                      <a:r>
                        <a:rPr lang="es-MX" sz="1700" b="1" baseline="0" dirty="0" smtClean="0"/>
                        <a:t> de Dominio </a:t>
                      </a:r>
                      <a:r>
                        <a:rPr lang="es-MX" sz="1500" b="0" baseline="0" dirty="0" smtClean="0"/>
                        <a:t>o Constitución de Derechos  de cualquier naturaleza sobre Partes Sociales o Acciones de Personas Morales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0" dirty="0" smtClean="0">
                          <a:solidFill>
                            <a:srgbClr val="C00000"/>
                          </a:solidFill>
                        </a:rPr>
                        <a:t>VII.- </a:t>
                      </a:r>
                      <a:r>
                        <a:rPr lang="es-MX" sz="1500" b="0" dirty="0" smtClean="0"/>
                        <a:t>Constitución de Derechos personales</a:t>
                      </a:r>
                      <a:r>
                        <a:rPr lang="es-MX" sz="1500" b="0" baseline="0" dirty="0" smtClean="0"/>
                        <a:t> de Uso o Goce de Inmuebles y </a:t>
                      </a:r>
                      <a:r>
                        <a:rPr lang="es-MX" sz="1700" b="1" baseline="0" dirty="0" smtClean="0"/>
                        <a:t>Vehículos nuevos o usados</a:t>
                      </a:r>
                      <a:r>
                        <a:rPr lang="es-MX" sz="1500" b="0" baseline="0" dirty="0" smtClean="0"/>
                        <a:t>.</a:t>
                      </a:r>
                      <a:endParaRPr lang="es-MX" sz="1500" b="0" dirty="0"/>
                    </a:p>
                  </a:txBody>
                  <a:tcPr marL="91441" marR="91441" marT="38406" marB="384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0" dirty="0" smtClean="0"/>
                        <a:t>Igual o</a:t>
                      </a:r>
                      <a:r>
                        <a:rPr lang="es-MX" sz="1500" b="0" baseline="0" dirty="0" smtClean="0"/>
                        <a:t> Superior a 3,210 VSMVDF                 $ 225,021.00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500" b="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0" dirty="0" smtClean="0"/>
                        <a:t>Igual o</a:t>
                      </a:r>
                      <a:r>
                        <a:rPr lang="es-MX" sz="1500" b="0" baseline="0" dirty="0" smtClean="0"/>
                        <a:t> Superior a 3,210 VSMVDF                 $ 225,021.00</a:t>
                      </a:r>
                      <a:endParaRPr lang="es-MX" sz="1500" b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500" b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0" dirty="0" smtClean="0"/>
                        <a:t>Igual o</a:t>
                      </a:r>
                      <a:r>
                        <a:rPr lang="es-MX" sz="1500" b="0" baseline="0" dirty="0" smtClean="0"/>
                        <a:t> Superior a 3,210 VSMVDF                 $ 225,021.00</a:t>
                      </a:r>
                      <a:endParaRPr lang="es-MX" sz="1500" b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500" b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0" dirty="0" smtClean="0"/>
                        <a:t>Igual o</a:t>
                      </a:r>
                      <a:r>
                        <a:rPr lang="es-MX" sz="1500" b="0" baseline="0" dirty="0" smtClean="0"/>
                        <a:t> Superior a 3,210 VSMVDF                 $ 225,021.00</a:t>
                      </a:r>
                      <a:endParaRPr lang="es-MX" sz="1500" b="0" dirty="0"/>
                    </a:p>
                  </a:txBody>
                  <a:tcPr marL="91441" marR="91441" marT="38406" marB="38406"/>
                </a:tc>
              </a:tr>
            </a:tbl>
          </a:graphicData>
        </a:graphic>
      </p:graphicFrame>
      <p:pic>
        <p:nvPicPr>
          <p:cNvPr id="58384" name="Picture 2" descr="https://encrypted-tbn3.gstatic.com/images?q=tbn:ANd9GcTW-E-OGDyz34vec1RO8lh_u6_85Ud1vZpQtTHSlVDjhlOvXWpj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0998" y="480155"/>
            <a:ext cx="14398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5" name="Picture 4" descr="no, no, permitido, prohibido, advertencia, seña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1063" y="624059"/>
            <a:ext cx="1680972" cy="105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93824"/>
            <a:ext cx="1116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500063" y="1124744"/>
            <a:ext cx="50244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s-ES" sz="2000" b="1" dirty="0" smtClean="0"/>
              <a:t>De </a:t>
            </a:r>
            <a:r>
              <a:rPr lang="es-ES" sz="2000" b="1" dirty="0"/>
              <a:t>las Infracciones y Sanciones Administrativa</a:t>
            </a:r>
            <a:r>
              <a:rPr lang="es-ES" sz="2000" b="1" dirty="0">
                <a:solidFill>
                  <a:srgbClr val="FFFFFF"/>
                </a:solidFill>
              </a:rPr>
              <a:t>s</a:t>
            </a:r>
            <a:r>
              <a:rPr lang="es-ES" sz="1600" b="1" dirty="0">
                <a:solidFill>
                  <a:srgbClr val="FFFFFF"/>
                </a:solidFill>
              </a:rPr>
              <a:t>. </a:t>
            </a:r>
            <a:endParaRPr lang="es-MX" sz="1600" dirty="0">
              <a:solidFill>
                <a:srgbClr val="FFFFFF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00063" y="1928813"/>
            <a:ext cx="7572375" cy="3970337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defRPr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La SHCP sancionará administrativamente a quienes infrinjan esta Ley, con excepción de las Entidades Financieras que serán sancionadas por los respectivos órganos supervisor desconcentrados de la SHCP </a:t>
            </a:r>
          </a:p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defRPr/>
            </a:pP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defRPr/>
            </a:pPr>
            <a:r>
              <a:rPr lang="es-ES" sz="1400" u="sng" dirty="0">
                <a:latin typeface="Arial" pitchFamily="34" charset="0"/>
                <a:cs typeface="Arial" pitchFamily="34" charset="0"/>
              </a:rPr>
              <a:t>Las multas que se determinen, tendrán el carácter de créditos fiscales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y se fijarán en cantidad líquida, sujetándose al procedimiento administrativo de ejecución que establece la legislación aplicable.</a:t>
            </a:r>
          </a:p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defRPr/>
            </a:pP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defRPr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Se aplicará multa equivalente a </a:t>
            </a:r>
            <a:r>
              <a:rPr lang="es-ES" sz="1400" b="1" u="sng" dirty="0">
                <a:latin typeface="Arial" pitchFamily="34" charset="0"/>
                <a:cs typeface="Arial" pitchFamily="34" charset="0"/>
              </a:rPr>
              <a:t>200 y hasta 2,000 días de SMVDF equivalentes de  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s-ES" sz="1400" b="1" dirty="0">
                <a:latin typeface="Arial" pitchFamily="34" charset="0"/>
                <a:cs typeface="Arial" pitchFamily="34" charset="0"/>
              </a:rPr>
              <a:t>	</a:t>
            </a:r>
            <a:r>
              <a:rPr lang="es-ES" sz="1400" b="1" u="sng" dirty="0">
                <a:latin typeface="Arial" pitchFamily="34" charset="0"/>
                <a:cs typeface="Arial" pitchFamily="34" charset="0"/>
              </a:rPr>
              <a:t>$ </a:t>
            </a:r>
            <a:r>
              <a:rPr lang="es-ES" sz="1400" b="1" u="sng" dirty="0" smtClean="0">
                <a:latin typeface="Arial" pitchFamily="34" charset="0"/>
                <a:cs typeface="Arial" pitchFamily="34" charset="0"/>
              </a:rPr>
              <a:t>14,020.00 </a:t>
            </a:r>
            <a:r>
              <a:rPr lang="es-ES" sz="1400" b="1" u="sng" dirty="0">
                <a:latin typeface="Arial" pitchFamily="34" charset="0"/>
                <a:cs typeface="Arial" pitchFamily="34" charset="0"/>
              </a:rPr>
              <a:t>a $ </a:t>
            </a:r>
            <a:r>
              <a:rPr lang="es-ES" sz="1400" b="1" u="sng" dirty="0" smtClean="0">
                <a:latin typeface="Arial" pitchFamily="34" charset="0"/>
                <a:cs typeface="Arial" pitchFamily="34" charset="0"/>
              </a:rPr>
              <a:t>140,200.00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en caso de las siguientes infracciones (Art.53): </a:t>
            </a:r>
          </a:p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marL="857250" lvl="1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Se abstengan de cumplir con los requerimientos que les formule la SHCP.</a:t>
            </a: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marL="857250" lvl="1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Incumplan con cualquiera de las obligaciones establecidas en el artículo 18 (Identificación de Clientes y Usuarios) </a:t>
            </a: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marL="857250" lvl="1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Incumplan con la obligación de presentar en tiempo los Avisos (Art.17 Actividades Vulnerables) </a:t>
            </a: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marL="857250" lvl="1" indent="-4000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Incumplan con la obligación de presentar los Avisos sin reunir los requisitos a que se refiere el artículo 24 (medios electrónicos y formato oficial) </a:t>
            </a:r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Lady of Justice on whit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4787" y="620149"/>
            <a:ext cx="1139461" cy="1440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3492" name="Rectángulo 6"/>
          <p:cNvSpPr>
            <a:spLocks noChangeArrowheads="1"/>
          </p:cNvSpPr>
          <p:nvPr/>
        </p:nvSpPr>
        <p:spPr bwMode="auto">
          <a:xfrm>
            <a:off x="-36513" y="262607"/>
            <a:ext cx="586105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Ley Federal para la Prevención e Identificación de Operaciones con Recursos de Procedencia Ilícita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65304"/>
            <a:ext cx="1116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06413" y="2554446"/>
            <a:ext cx="7208837" cy="3754874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defRPr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Se aplicará multa equivalente a </a:t>
            </a:r>
            <a:r>
              <a:rPr lang="es-ES" sz="1400" b="1" u="sng" dirty="0">
                <a:latin typeface="Arial" pitchFamily="34" charset="0"/>
                <a:cs typeface="Arial" pitchFamily="34" charset="0"/>
              </a:rPr>
              <a:t>2,000 y hasta 10,000 días de SMVDF equivalentes de $ </a:t>
            </a:r>
            <a:r>
              <a:rPr lang="es-ES" sz="1400" b="1" u="sng" dirty="0" smtClean="0">
                <a:latin typeface="Arial" pitchFamily="34" charset="0"/>
                <a:cs typeface="Arial" pitchFamily="34" charset="0"/>
              </a:rPr>
              <a:t>140,200.00 a $701,000.00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en caso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las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siguientes infracciones (Art.53): </a:t>
            </a:r>
          </a:p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marL="857250" lvl="1" indent="-400050" algn="just" fontAlgn="auto">
              <a:spcBef>
                <a:spcPts val="0"/>
              </a:spcBef>
              <a:spcAft>
                <a:spcPts val="0"/>
              </a:spcAft>
              <a:buFontTx/>
              <a:buAutoNum type="romanUcPeriod" startAt="5"/>
              <a:defRPr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Incumplan con las obligaciones que impone el artículo 33: Fedatarios Públicos, por No Identificar la forma de pago en operaciones mayores a   </a:t>
            </a:r>
          </a:p>
          <a:p>
            <a:pPr marL="857250" lvl="1" indent="-4000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	$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562,552.50</a:t>
            </a: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defRPr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Se aplicará multa equivalente a </a:t>
            </a:r>
            <a:r>
              <a:rPr lang="es-ES" sz="1400" b="1" u="sng" dirty="0">
                <a:latin typeface="Arial" pitchFamily="34" charset="0"/>
                <a:cs typeface="Arial" pitchFamily="34" charset="0"/>
              </a:rPr>
              <a:t>10,000 y hasta 65,000 días de SMVDF, equivalentes de $ </a:t>
            </a:r>
            <a:r>
              <a:rPr lang="es-ES" sz="1400" b="1" u="sng" dirty="0" smtClean="0">
                <a:latin typeface="Arial" pitchFamily="34" charset="0"/>
                <a:cs typeface="Arial" pitchFamily="34" charset="0"/>
              </a:rPr>
              <a:t>701,000 </a:t>
            </a:r>
            <a:r>
              <a:rPr lang="es-ES" sz="1400" b="1" u="sng" dirty="0">
                <a:latin typeface="Arial" pitchFamily="34" charset="0"/>
                <a:cs typeface="Arial" pitchFamily="34" charset="0"/>
              </a:rPr>
              <a:t>a $ </a:t>
            </a:r>
            <a:r>
              <a:rPr lang="es-ES" sz="1400" b="1" u="sng" dirty="0" smtClean="0">
                <a:latin typeface="Arial" pitchFamily="34" charset="0"/>
                <a:cs typeface="Arial" pitchFamily="34" charset="0"/>
              </a:rPr>
              <a:t>4´556,500</a:t>
            </a:r>
            <a:r>
              <a:rPr lang="es-ES" sz="14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o del 10 al 100% del valor del acto u operación, cuando sean cuantificables en dinero, la que resulte mayor en el caso de las siguientes infracciones (Art.53): </a:t>
            </a:r>
          </a:p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marL="857250" lvl="1" indent="-4000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VI. Omitan presentar los Avisos a que se refiere el artículo 17 (Actividades Vulnerables) </a:t>
            </a: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marL="857250" lvl="1" indent="-4000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VII. Participen en cualquiera de los actos u operaciones prohibidos por el artículo 32 (Uso de Efectivo y Metales)</a:t>
            </a:r>
          </a:p>
          <a:p>
            <a:pPr marL="857250" lvl="1" indent="-4000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571500" y="1259037"/>
            <a:ext cx="490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s-ES" sz="2000" b="1" dirty="0" smtClean="0"/>
              <a:t>De </a:t>
            </a:r>
            <a:r>
              <a:rPr lang="es-ES" sz="2000" b="1" dirty="0"/>
              <a:t>las Infracciones y Sanciones Administrativas </a:t>
            </a:r>
            <a:endParaRPr lang="es-MX" sz="2000" dirty="0"/>
          </a:p>
        </p:txBody>
      </p:sp>
      <p:pic>
        <p:nvPicPr>
          <p:cNvPr id="6" name="Picture 2" descr="justicia 3D + mazo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614048" y="980729"/>
            <a:ext cx="2101202" cy="1573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516" name="Rectángulo 6"/>
          <p:cNvSpPr>
            <a:spLocks noChangeArrowheads="1"/>
          </p:cNvSpPr>
          <p:nvPr/>
        </p:nvSpPr>
        <p:spPr bwMode="auto">
          <a:xfrm>
            <a:off x="-36513" y="262607"/>
            <a:ext cx="586105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Ley Federal para la Prevención e Identificación de Operaciones con Recursos de Procedencia Ilícita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65304"/>
            <a:ext cx="1116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642938" y="1677753"/>
            <a:ext cx="3064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/>
            <a:r>
              <a:rPr lang="es-ES" sz="2400" b="1" dirty="0" smtClean="0"/>
              <a:t>De </a:t>
            </a:r>
            <a:r>
              <a:rPr lang="es-ES" sz="2400" b="1" dirty="0"/>
              <a:t>los Delitos</a:t>
            </a:r>
            <a:endParaRPr lang="es-MX" sz="2400" dirty="0"/>
          </a:p>
        </p:txBody>
      </p:sp>
      <p:sp useBgFill="1">
        <p:nvSpPr>
          <p:cNvPr id="5" name="4 Rectángulo"/>
          <p:cNvSpPr/>
          <p:nvPr/>
        </p:nvSpPr>
        <p:spPr>
          <a:xfrm>
            <a:off x="395288" y="2267222"/>
            <a:ext cx="7358062" cy="44021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defRPr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Se sancionará con </a:t>
            </a:r>
            <a:r>
              <a:rPr lang="es-ES" sz="1400" b="1" u="sng" dirty="0">
                <a:latin typeface="Arial" pitchFamily="34" charset="0"/>
                <a:cs typeface="Arial" pitchFamily="34" charset="0"/>
              </a:rPr>
              <a:t>prisión de 2 a 8 años y con 500 a 2,000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días de multa conforme al Código Penal Federal </a:t>
            </a:r>
            <a:r>
              <a:rPr lang="es-ES" sz="1400" b="1" u="sng" dirty="0">
                <a:latin typeface="Arial" pitchFamily="34" charset="0"/>
                <a:cs typeface="Arial" pitchFamily="34" charset="0"/>
              </a:rPr>
              <a:t>equivalentes de $ </a:t>
            </a:r>
            <a:r>
              <a:rPr lang="es-ES" sz="1400" b="1" u="sng" dirty="0" smtClean="0">
                <a:latin typeface="Arial" pitchFamily="34" charset="0"/>
                <a:cs typeface="Arial" pitchFamily="34" charset="0"/>
              </a:rPr>
              <a:t>35,050.00 a 140,200.00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a quien:</a:t>
            </a:r>
          </a:p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defRPr/>
            </a:pP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marL="641350" indent="-285750" algn="just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defRPr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Proporcione de manera dolosa a quienes deban dar Avisos, información, documentación, datos o imágenes que sean falsos.</a:t>
            </a: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marL="641350" indent="-285750" algn="just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defRPr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De manera dolosa, modifique o altere información, documentación, datos o imágenes destinados a ser incorporados a los Avisos.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/>
            </a:pP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defRPr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Se sancionará con </a:t>
            </a:r>
            <a:r>
              <a:rPr lang="es-ES" sz="1400" b="1" u="sng" dirty="0">
                <a:latin typeface="Arial" pitchFamily="34" charset="0"/>
                <a:cs typeface="Arial" pitchFamily="34" charset="0"/>
              </a:rPr>
              <a:t>prisión de 4 a 10 años y con 500 a 2,000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días multa conforme al Código Penal Federal </a:t>
            </a:r>
            <a:r>
              <a:rPr lang="es-ES" sz="1400" b="1" u="sng" dirty="0">
                <a:latin typeface="Arial" pitchFamily="34" charset="0"/>
                <a:cs typeface="Arial" pitchFamily="34" charset="0"/>
              </a:rPr>
              <a:t>equivalentes de $ </a:t>
            </a:r>
            <a:r>
              <a:rPr lang="es-ES" sz="1400" b="1" u="sng" dirty="0" smtClean="0">
                <a:latin typeface="Arial" pitchFamily="34" charset="0"/>
                <a:cs typeface="Arial" pitchFamily="34" charset="0"/>
              </a:rPr>
              <a:t>35,050.00 a 140,200.00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defRPr/>
            </a:pP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marL="641350" indent="-285750" algn="just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defRPr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Al servidor público que indebidamente utilice la información, datos, documentación o imágenes a las que tenga acceso, o que transgreda lo dispuesto en materia de la reserva y el manejo de información, y</a:t>
            </a: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marL="641350" indent="-285750" algn="just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defRPr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A quien, sin contar con autorización de la autoridad competente, revele o divulgue información</a:t>
            </a:r>
          </a:p>
          <a:p>
            <a:pPr marL="641350" indent="-285750" algn="just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/>
            </a:pP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defRPr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Las penas  anteriores </a:t>
            </a:r>
            <a:r>
              <a:rPr lang="es-ES" sz="1400" b="1" u="sng" dirty="0">
                <a:latin typeface="Arial" pitchFamily="34" charset="0"/>
                <a:cs typeface="Arial" pitchFamily="34" charset="0"/>
              </a:rPr>
              <a:t>se duplicarán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en caso de que quien cometa el ilícito sea al momento de cometerlo o haya sido (2 años anteriores), </a:t>
            </a:r>
            <a:r>
              <a:rPr lang="es-ES" sz="1400" b="1" u="sng" dirty="0">
                <a:latin typeface="Arial" pitchFamily="34" charset="0"/>
                <a:cs typeface="Arial" pitchFamily="34" charset="0"/>
              </a:rPr>
              <a:t>servidor público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encargado de prevenir, detectar, investigar o juzgar delitos.</a:t>
            </a:r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Young businessman mugsh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1102" y="764020"/>
            <a:ext cx="2232248" cy="1392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083573"/>
            <a:ext cx="1116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 Título"/>
          <p:cNvSpPr>
            <a:spLocks noGrp="1"/>
          </p:cNvSpPr>
          <p:nvPr>
            <p:ph type="title" idx="4294967295"/>
          </p:nvPr>
        </p:nvSpPr>
        <p:spPr>
          <a:xfrm>
            <a:off x="-684213" y="188640"/>
            <a:ext cx="7561263" cy="604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dirty="0" smtClean="0">
                <a:latin typeface="Arial Rounded MT Bold" pitchFamily="34" charset="0"/>
                <a:cs typeface="Aharoni" pitchFamily="2" charset="-79"/>
              </a:rPr>
              <a:t>ACTIVIDADES VULNERABLES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655377"/>
              </p:ext>
            </p:extLst>
          </p:nvPr>
        </p:nvGraphicFramePr>
        <p:xfrm>
          <a:off x="215900" y="3229199"/>
          <a:ext cx="8820150" cy="378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136"/>
                <a:gridCol w="2674839"/>
                <a:gridCol w="2515175"/>
              </a:tblGrid>
              <a:tr h="294916"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Actividad</a:t>
                      </a:r>
                      <a:endParaRPr lang="es-MX" sz="1700" dirty="0"/>
                    </a:p>
                  </a:txBody>
                  <a:tcPr marL="91437" marR="91437" marT="38401" marB="384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Umbral</a:t>
                      </a:r>
                      <a:r>
                        <a:rPr lang="es-MX" sz="1700" baseline="0" dirty="0" smtClean="0"/>
                        <a:t> de identificación</a:t>
                      </a:r>
                    </a:p>
                    <a:p>
                      <a:pPr algn="ctr"/>
                      <a:endParaRPr lang="es-MX" sz="1700" dirty="0"/>
                    </a:p>
                  </a:txBody>
                  <a:tcPr marL="91437" marR="91437" marT="38401" marB="384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Umbral</a:t>
                      </a:r>
                      <a:r>
                        <a:rPr lang="es-MX" sz="1700" baseline="0" dirty="0" smtClean="0"/>
                        <a:t> de presentación de </a:t>
                      </a:r>
                      <a:r>
                        <a:rPr lang="es-MX" sz="1700" dirty="0" smtClean="0"/>
                        <a:t>Aviso a la SHCP</a:t>
                      </a:r>
                      <a:endParaRPr lang="es-MX" sz="1700" dirty="0"/>
                    </a:p>
                  </a:txBody>
                  <a:tcPr marL="91437" marR="91437" marT="38401" marB="38401"/>
                </a:tc>
              </a:tr>
              <a:tr h="2342249">
                <a:tc>
                  <a:txBody>
                    <a:bodyPr/>
                    <a:lstStyle/>
                    <a:p>
                      <a:pPr algn="just"/>
                      <a:r>
                        <a:rPr lang="es-MX" sz="1700" b="1" dirty="0" smtClean="0">
                          <a:solidFill>
                            <a:srgbClr val="C00000"/>
                          </a:solidFill>
                        </a:rPr>
                        <a:t>II.- </a:t>
                      </a:r>
                      <a:r>
                        <a:rPr lang="es-MX" sz="1700" dirty="0" smtClean="0"/>
                        <a:t>Emisión</a:t>
                      </a:r>
                      <a:r>
                        <a:rPr lang="es-MX" sz="1700" baseline="0" dirty="0" smtClean="0"/>
                        <a:t> o Comercialización, habitual o profesional de </a:t>
                      </a:r>
                      <a:r>
                        <a:rPr lang="es-MX" sz="1700" b="1" u="sng" baseline="0" dirty="0" smtClean="0">
                          <a:solidFill>
                            <a:srgbClr val="C00000"/>
                          </a:solidFill>
                        </a:rPr>
                        <a:t>Tarjetas de Servicios, de Crédito, Tarjetas </a:t>
                      </a:r>
                      <a:r>
                        <a:rPr lang="es-MX" sz="1700" b="1" u="sng" baseline="0" dirty="0" err="1" smtClean="0">
                          <a:solidFill>
                            <a:srgbClr val="C00000"/>
                          </a:solidFill>
                        </a:rPr>
                        <a:t>prepagadas</a:t>
                      </a:r>
                      <a:r>
                        <a:rPr lang="es-MX" sz="1700" baseline="0" dirty="0" smtClean="0"/>
                        <a:t> </a:t>
                      </a:r>
                      <a:r>
                        <a:rPr lang="es-MX" sz="1700" b="1" baseline="0" dirty="0" smtClean="0"/>
                        <a:t>no emitidas por Entidades Financieras</a:t>
                      </a:r>
                      <a:endParaRPr lang="es-MX" sz="1700" b="1" dirty="0"/>
                    </a:p>
                  </a:txBody>
                  <a:tcPr marL="91437" marR="91437" marT="38401" marB="384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b="1" dirty="0" smtClean="0"/>
                        <a:t>GASTO MENSUAL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 smtClean="0"/>
                        <a:t>Igual o Superior a  805</a:t>
                      </a:r>
                      <a:r>
                        <a:rPr lang="es-MX" sz="1700" baseline="0" dirty="0" smtClean="0"/>
                        <a:t> </a:t>
                      </a:r>
                      <a:r>
                        <a:rPr lang="es-MX" sz="1700" dirty="0" smtClean="0"/>
                        <a:t> VSMVDF (Tarjetas</a:t>
                      </a:r>
                      <a:r>
                        <a:rPr lang="es-MX" sz="1700" baseline="0" dirty="0" smtClean="0"/>
                        <a:t> Crédito) y 645 VSMVDF (Tarjetas Prepagadas).</a:t>
                      </a:r>
                      <a:r>
                        <a:rPr lang="es-MX" sz="1700" dirty="0" smtClean="0"/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7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 smtClean="0"/>
                        <a:t>$ 56,430.5</a:t>
                      </a:r>
                      <a:r>
                        <a:rPr lang="es-MX" sz="1700" baseline="0" dirty="0" smtClean="0"/>
                        <a:t> (Tarjetas Crédito) y $45,214.50 (Tarjetas Prepagadas)</a:t>
                      </a:r>
                      <a:endParaRPr lang="es-MX" sz="1700" dirty="0"/>
                    </a:p>
                  </a:txBody>
                  <a:tcPr marL="91437" marR="91437" marT="38401" marB="384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b="1" dirty="0" smtClean="0"/>
                        <a:t>GASTO MENSUAL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 smtClean="0"/>
                        <a:t>Igual o Superior a  1,285</a:t>
                      </a:r>
                      <a:r>
                        <a:rPr lang="es-MX" sz="1700" baseline="0" dirty="0" smtClean="0"/>
                        <a:t> </a:t>
                      </a:r>
                      <a:r>
                        <a:rPr lang="es-MX" sz="1700" dirty="0" smtClean="0"/>
                        <a:t> VSMVDF (Tarjetas</a:t>
                      </a:r>
                      <a:r>
                        <a:rPr lang="es-MX" sz="1700" baseline="0" dirty="0" smtClean="0"/>
                        <a:t> Crédito) y 645 VSMVDF (Tarjetas Prepagadas).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700" baseline="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baseline="0" dirty="0" smtClean="0"/>
                        <a:t>$ 90,078.50 (Tarjetas de Crédito) y                  $45,214.50 (Tarjetas Prepagadas).</a:t>
                      </a:r>
                      <a:endParaRPr lang="es-MX" sz="1700" dirty="0"/>
                    </a:p>
                  </a:txBody>
                  <a:tcPr marL="91437" marR="91437" marT="38401" marB="38401"/>
                </a:tc>
              </a:tr>
            </a:tbl>
          </a:graphicData>
        </a:graphic>
      </p:graphicFrame>
      <p:pic>
        <p:nvPicPr>
          <p:cNvPr id="7" name="Picture 4" descr="https://encrypted-tbn0.gstatic.com/images?q=tbn:ANd9GcRSdh1iir95RxhYYPodQrE7oWeJ3yv-iUDstB6OEn0WgkDwjVtW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79712" y="1302491"/>
            <a:ext cx="2880320" cy="1916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302491"/>
            <a:ext cx="1116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 Título"/>
          <p:cNvSpPr>
            <a:spLocks noGrp="1"/>
          </p:cNvSpPr>
          <p:nvPr>
            <p:ph type="title" idx="4294967295"/>
          </p:nvPr>
        </p:nvSpPr>
        <p:spPr>
          <a:xfrm>
            <a:off x="-612775" y="188640"/>
            <a:ext cx="7561263" cy="604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dirty="0" smtClean="0">
                <a:latin typeface="Arial Rounded MT Bold" pitchFamily="34" charset="0"/>
                <a:cs typeface="Aharoni" pitchFamily="2" charset="-79"/>
              </a:rPr>
              <a:t>ACTIVIDADES VULNERABLES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594451"/>
              </p:ext>
            </p:extLst>
          </p:nvPr>
        </p:nvGraphicFramePr>
        <p:xfrm>
          <a:off x="214313" y="3862188"/>
          <a:ext cx="8358246" cy="179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353"/>
                <a:gridCol w="3420893"/>
              </a:tblGrid>
              <a:tr h="640734"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Actividad</a:t>
                      </a:r>
                      <a:endParaRPr lang="es-MX" sz="1700" dirty="0"/>
                    </a:p>
                  </a:txBody>
                  <a:tcPr marL="91449" marR="91449" marT="38399" marB="3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Umbral</a:t>
                      </a:r>
                      <a:r>
                        <a:rPr lang="es-MX" sz="1700" baseline="0" dirty="0" smtClean="0"/>
                        <a:t> de presentación de </a:t>
                      </a:r>
                      <a:r>
                        <a:rPr lang="es-MX" sz="1700" dirty="0" smtClean="0"/>
                        <a:t>Aviso a la SHCP</a:t>
                      </a:r>
                      <a:endParaRPr lang="es-MX" sz="1700" dirty="0"/>
                    </a:p>
                  </a:txBody>
                  <a:tcPr marL="91449" marR="91449" marT="38399" marB="38399"/>
                </a:tc>
              </a:tr>
              <a:tr h="1158326">
                <a:tc>
                  <a:txBody>
                    <a:bodyPr/>
                    <a:lstStyle/>
                    <a:p>
                      <a:pPr algn="just"/>
                      <a:r>
                        <a:rPr lang="es-MX" sz="1700" b="1" dirty="0" smtClean="0">
                          <a:solidFill>
                            <a:srgbClr val="C00000"/>
                          </a:solidFill>
                        </a:rPr>
                        <a:t>III.- </a:t>
                      </a:r>
                      <a:r>
                        <a:rPr lang="es-MX" sz="1700" dirty="0" smtClean="0"/>
                        <a:t>Emisión</a:t>
                      </a:r>
                      <a:r>
                        <a:rPr lang="es-MX" sz="1700" baseline="0" dirty="0" smtClean="0"/>
                        <a:t> o Comercialización, habitual o profesional de </a:t>
                      </a:r>
                      <a:r>
                        <a:rPr lang="es-MX" sz="1700" b="1" u="sng" baseline="0" dirty="0" smtClean="0">
                          <a:solidFill>
                            <a:srgbClr val="C00000"/>
                          </a:solidFill>
                        </a:rPr>
                        <a:t>Cheques de Viajero</a:t>
                      </a:r>
                      <a:r>
                        <a:rPr lang="es-MX" sz="1700" baseline="0" dirty="0" smtClean="0"/>
                        <a:t> </a:t>
                      </a:r>
                      <a:r>
                        <a:rPr lang="es-MX" sz="1700" b="1" baseline="0" dirty="0" smtClean="0"/>
                        <a:t>distinta a la realizada por las Entidades Financieras</a:t>
                      </a:r>
                      <a:r>
                        <a:rPr lang="es-MX" sz="1700" baseline="0" dirty="0" smtClean="0"/>
                        <a:t>.</a:t>
                      </a:r>
                      <a:endParaRPr lang="es-MX" sz="1700" dirty="0"/>
                    </a:p>
                  </a:txBody>
                  <a:tcPr marL="91449" marR="91449" marT="38399" marB="38399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 smtClean="0"/>
                        <a:t>Igual o Superior a 645</a:t>
                      </a:r>
                      <a:r>
                        <a:rPr lang="es-MX" sz="1700" baseline="0" dirty="0" smtClean="0"/>
                        <a:t> </a:t>
                      </a:r>
                      <a:r>
                        <a:rPr lang="es-MX" sz="1700" dirty="0" smtClean="0"/>
                        <a:t> VSMVDF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 smtClean="0"/>
                        <a:t>$45,214.50</a:t>
                      </a:r>
                    </a:p>
                    <a:p>
                      <a:pPr algn="just"/>
                      <a:endParaRPr lang="es-MX" sz="1700" dirty="0"/>
                    </a:p>
                  </a:txBody>
                  <a:tcPr marL="91449" marR="91449" marT="38399" marB="38399"/>
                </a:tc>
              </a:tr>
            </a:tbl>
          </a:graphicData>
        </a:graphic>
      </p:graphicFrame>
      <p:pic>
        <p:nvPicPr>
          <p:cNvPr id="6" name="Picture 2" descr="https://encrypted-tbn0.gstatic.com/images?q=tbn:ANd9GcREXC1A4uQlGWA6FraJWTFNxjC6v9IHGrKU8MwOqXKHVmhKbajxlw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11770" y="1795256"/>
            <a:ext cx="3788422" cy="1705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165304"/>
            <a:ext cx="1116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 Título"/>
          <p:cNvSpPr>
            <a:spLocks noGrp="1"/>
          </p:cNvSpPr>
          <p:nvPr>
            <p:ph type="title" idx="4294967295"/>
          </p:nvPr>
        </p:nvSpPr>
        <p:spPr>
          <a:xfrm>
            <a:off x="-541338" y="188640"/>
            <a:ext cx="7561263" cy="60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dirty="0" smtClean="0">
                <a:latin typeface="Arial Rounded MT Bold" pitchFamily="34" charset="0"/>
                <a:cs typeface="Aharoni" pitchFamily="2" charset="-79"/>
              </a:rPr>
              <a:t>ACTIVIDADES VULNERABLES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131007"/>
              </p:ext>
            </p:extLst>
          </p:nvPr>
        </p:nvGraphicFramePr>
        <p:xfrm>
          <a:off x="250825" y="3645024"/>
          <a:ext cx="8215370" cy="2113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2954"/>
                <a:gridCol w="3362416"/>
              </a:tblGrid>
              <a:tr h="569288"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Actividad</a:t>
                      </a:r>
                      <a:endParaRPr lang="es-MX" sz="1700" dirty="0"/>
                    </a:p>
                  </a:txBody>
                  <a:tcPr marL="91447" marR="91447" marT="38410" marB="38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Umbral</a:t>
                      </a:r>
                      <a:r>
                        <a:rPr lang="es-MX" sz="1700" baseline="0" dirty="0" smtClean="0"/>
                        <a:t> de presentación de </a:t>
                      </a:r>
                      <a:r>
                        <a:rPr lang="es-MX" sz="1700" dirty="0" smtClean="0"/>
                        <a:t>Aviso a la SHCP</a:t>
                      </a:r>
                      <a:endParaRPr lang="es-MX" sz="1700" dirty="0"/>
                    </a:p>
                  </a:txBody>
                  <a:tcPr marL="91447" marR="91447" marT="38410" marB="38410"/>
                </a:tc>
              </a:tr>
              <a:tr h="1518944">
                <a:tc>
                  <a:txBody>
                    <a:bodyPr/>
                    <a:lstStyle/>
                    <a:p>
                      <a:pPr algn="just"/>
                      <a:r>
                        <a:rPr lang="es-MX" sz="1700" b="1" baseline="0" dirty="0" smtClean="0">
                          <a:solidFill>
                            <a:srgbClr val="C00000"/>
                          </a:solidFill>
                        </a:rPr>
                        <a:t>IV.- </a:t>
                      </a:r>
                      <a:r>
                        <a:rPr lang="es-MX" sz="1700" baseline="0" dirty="0" smtClean="0"/>
                        <a:t>El ofrecimiento habitual o profesional de operaciones de </a:t>
                      </a:r>
                      <a:r>
                        <a:rPr lang="es-MX" sz="1700" b="1" u="sng" baseline="0" dirty="0" smtClean="0">
                          <a:solidFill>
                            <a:srgbClr val="C00000"/>
                          </a:solidFill>
                        </a:rPr>
                        <a:t>Mutuo o de Garantía o de Otorgamiento de Préstamos o Créditos, con o sin garantía</a:t>
                      </a:r>
                      <a:r>
                        <a:rPr lang="es-MX" sz="1700" baseline="0" dirty="0" smtClean="0"/>
                        <a:t> </a:t>
                      </a:r>
                      <a:r>
                        <a:rPr lang="es-MX" sz="1700" b="1" baseline="0" dirty="0" smtClean="0"/>
                        <a:t>por parte de sujetos distintos a las Entidades Financieras.</a:t>
                      </a:r>
                      <a:endParaRPr lang="es-MX" sz="1700" b="1" dirty="0"/>
                    </a:p>
                  </a:txBody>
                  <a:tcPr marL="91447" marR="91447" marT="38410" marB="38410"/>
                </a:tc>
                <a:tc>
                  <a:txBody>
                    <a:bodyPr/>
                    <a:lstStyle/>
                    <a:p>
                      <a:pPr algn="ctr"/>
                      <a:endParaRPr lang="es-MX" sz="1700" b="1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 smtClean="0"/>
                        <a:t>Igual o Superior a  1,705</a:t>
                      </a:r>
                      <a:r>
                        <a:rPr lang="es-MX" sz="1700" baseline="0" dirty="0" smtClean="0"/>
                        <a:t> </a:t>
                      </a:r>
                      <a:r>
                        <a:rPr lang="es-MX" sz="1700" dirty="0" smtClean="0"/>
                        <a:t> VSMVDF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 smtClean="0"/>
                        <a:t>$ 1119,520.50</a:t>
                      </a:r>
                    </a:p>
                    <a:p>
                      <a:pPr algn="just"/>
                      <a:endParaRPr lang="es-MX" sz="1700" dirty="0"/>
                    </a:p>
                  </a:txBody>
                  <a:tcPr marL="91447" marR="91447" marT="38410" marB="38410"/>
                </a:tc>
              </a:tr>
            </a:tbl>
          </a:graphicData>
        </a:graphic>
      </p:graphicFrame>
      <p:pic>
        <p:nvPicPr>
          <p:cNvPr id="6" name="Picture 2" descr="https://encrypted-tbn2.gstatic.com/images?q=tbn:ANd9GcRpU4DG8MHFfOQRGHHyiUGKp5LAH4u4Y-G-VJEN97dt4hjbn1g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57561"/>
            <a:ext cx="3615070" cy="1781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165304"/>
            <a:ext cx="1116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715497"/>
              </p:ext>
            </p:extLst>
          </p:nvPr>
        </p:nvGraphicFramePr>
        <p:xfrm>
          <a:off x="219075" y="3355975"/>
          <a:ext cx="8424862" cy="2744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6704"/>
                <a:gridCol w="3448158"/>
              </a:tblGrid>
              <a:tr h="448704"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Actividad</a:t>
                      </a:r>
                      <a:endParaRPr lang="es-MX" sz="1700" dirty="0"/>
                    </a:p>
                  </a:txBody>
                  <a:tcPr marL="91439" marR="91439" marT="38409" marB="38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Umbral</a:t>
                      </a:r>
                      <a:r>
                        <a:rPr lang="es-MX" sz="1700" baseline="0" dirty="0" smtClean="0"/>
                        <a:t> de presentación de </a:t>
                      </a:r>
                      <a:r>
                        <a:rPr lang="es-MX" sz="1700" dirty="0" smtClean="0"/>
                        <a:t>Aviso a la SHCP</a:t>
                      </a:r>
                      <a:endParaRPr lang="es-MX" sz="1700" dirty="0"/>
                    </a:p>
                  </a:txBody>
                  <a:tcPr marL="91439" marR="91439" marT="38409" marB="38409"/>
                </a:tc>
              </a:tr>
              <a:tr h="1649301">
                <a:tc>
                  <a:txBody>
                    <a:bodyPr/>
                    <a:lstStyle/>
                    <a:p>
                      <a:pPr algn="just"/>
                      <a:r>
                        <a:rPr lang="es-MX" sz="1700" b="1" baseline="0" dirty="0" smtClean="0">
                          <a:solidFill>
                            <a:srgbClr val="C00000"/>
                          </a:solidFill>
                        </a:rPr>
                        <a:t>V.- </a:t>
                      </a:r>
                      <a:r>
                        <a:rPr lang="es-MX" sz="1700" baseline="0" dirty="0" smtClean="0"/>
                        <a:t>La prestación habitual o profesional de servicios de </a:t>
                      </a:r>
                      <a:r>
                        <a:rPr lang="es-MX" sz="1700" b="1" u="sng" baseline="0" dirty="0" smtClean="0">
                          <a:solidFill>
                            <a:srgbClr val="C00000"/>
                          </a:solidFill>
                        </a:rPr>
                        <a:t>Construcción o desarrollo de Bienes Inmuebles o de Intermediación en la Transmisión de la Propiedad o Constitución de Derechos sobre dichos Bienes</a:t>
                      </a:r>
                      <a:r>
                        <a:rPr lang="es-MX" sz="1700" baseline="0" dirty="0" smtClean="0"/>
                        <a:t> en los que se involucren operaciones de compra o venta de los propios bienes por cuenta o a favor de clientes que requieran dichos servicios.</a:t>
                      </a:r>
                      <a:endParaRPr lang="es-MX" sz="1700" dirty="0"/>
                    </a:p>
                  </a:txBody>
                  <a:tcPr marL="91439" marR="91439" marT="38409" marB="38409"/>
                </a:tc>
                <a:tc>
                  <a:txBody>
                    <a:bodyPr/>
                    <a:lstStyle/>
                    <a:p>
                      <a:pPr algn="ctr"/>
                      <a:endParaRPr lang="es-MX" sz="1700" b="1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 smtClean="0"/>
                        <a:t>Igual o Superior a  8,025</a:t>
                      </a:r>
                      <a:r>
                        <a:rPr lang="es-MX" sz="1700" baseline="0" dirty="0" smtClean="0"/>
                        <a:t> </a:t>
                      </a:r>
                      <a:r>
                        <a:rPr lang="es-MX" sz="1700" dirty="0" smtClean="0"/>
                        <a:t> VSMVDF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 smtClean="0"/>
                        <a:t>$ 562552.50</a:t>
                      </a:r>
                    </a:p>
                    <a:p>
                      <a:pPr algn="just"/>
                      <a:endParaRPr lang="es-MX" sz="1700" dirty="0"/>
                    </a:p>
                  </a:txBody>
                  <a:tcPr marL="91439" marR="91439" marT="38409" marB="38409"/>
                </a:tc>
              </a:tr>
            </a:tbl>
          </a:graphicData>
        </a:graphic>
      </p:graphicFrame>
      <p:grpSp>
        <p:nvGrpSpPr>
          <p:cNvPr id="2" name="Agrupar 1"/>
          <p:cNvGrpSpPr>
            <a:grpSpLocks/>
          </p:cNvGrpSpPr>
          <p:nvPr/>
        </p:nvGrpSpPr>
        <p:grpSpPr bwMode="auto">
          <a:xfrm>
            <a:off x="713266" y="1174751"/>
            <a:ext cx="7099093" cy="1839912"/>
            <a:chOff x="712911" y="1174562"/>
            <a:chExt cx="6073667" cy="1840086"/>
          </a:xfrm>
        </p:grpSpPr>
        <p:pic>
          <p:nvPicPr>
            <p:cNvPr id="6" name="Picture 2" descr="https://encrypted-tbn3.gstatic.com/images?q=tbn:ANd9GcT73LseCeJagsAgoZGm9iMCsVpjK55ziHB5KqT7KKGvYhHw8eTeIA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712911" y="1174562"/>
              <a:ext cx="2466012" cy="18400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8" descr="Seguridad en el trabajo, riesgos laborales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4783920" y="1387800"/>
              <a:ext cx="2002658" cy="13278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7 Título"/>
          <p:cNvSpPr txBox="1">
            <a:spLocks/>
          </p:cNvSpPr>
          <p:nvPr/>
        </p:nvSpPr>
        <p:spPr>
          <a:xfrm>
            <a:off x="-684213" y="188640"/>
            <a:ext cx="7561263" cy="604837"/>
          </a:xfrm>
          <a:prstGeom prst="rect">
            <a:avLst/>
          </a:prstGeom>
          <a:noFill/>
          <a:ln w="3175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MX" sz="2800" dirty="0" smtClean="0">
                <a:latin typeface="Arial Rounded MT Bold" pitchFamily="34" charset="0"/>
                <a:cs typeface="Aharoni" pitchFamily="2" charset="-79"/>
              </a:rPr>
              <a:t>ACTIVIDADES VULNERABLES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459" y="6155581"/>
            <a:ext cx="1116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491603"/>
              </p:ext>
            </p:extLst>
          </p:nvPr>
        </p:nvGraphicFramePr>
        <p:xfrm>
          <a:off x="147638" y="3823964"/>
          <a:ext cx="8424862" cy="2744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1372"/>
                <a:gridCol w="2446745"/>
                <a:gridCol w="2446745"/>
              </a:tblGrid>
              <a:tr h="588949"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Actividad</a:t>
                      </a:r>
                      <a:endParaRPr lang="es-MX" sz="1700" dirty="0"/>
                    </a:p>
                  </a:txBody>
                  <a:tcPr marL="91439" marR="91439" marT="38409" marB="38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Umbral</a:t>
                      </a:r>
                      <a:r>
                        <a:rPr lang="es-MX" sz="1700" baseline="0" dirty="0" smtClean="0"/>
                        <a:t> de identificación</a:t>
                      </a:r>
                      <a:endParaRPr lang="es-MX" sz="1700" dirty="0"/>
                    </a:p>
                  </a:txBody>
                  <a:tcPr marL="91439" marR="91439" marT="38409" marB="38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Umbral</a:t>
                      </a:r>
                      <a:r>
                        <a:rPr lang="es-MX" sz="1700" baseline="0" dirty="0" smtClean="0"/>
                        <a:t> de presentación de </a:t>
                      </a:r>
                      <a:r>
                        <a:rPr lang="es-MX" sz="1700" dirty="0" smtClean="0"/>
                        <a:t>Aviso a la SHCP</a:t>
                      </a:r>
                      <a:endParaRPr lang="es-MX" sz="1700" dirty="0"/>
                    </a:p>
                  </a:txBody>
                  <a:tcPr marL="91439" marR="91439" marT="38409" marB="38409"/>
                </a:tc>
              </a:tr>
              <a:tr h="1510632">
                <a:tc>
                  <a:txBody>
                    <a:bodyPr/>
                    <a:lstStyle/>
                    <a:p>
                      <a:pPr algn="just"/>
                      <a:r>
                        <a:rPr lang="es-MX" sz="1700" b="1" baseline="0" dirty="0" smtClean="0">
                          <a:solidFill>
                            <a:srgbClr val="C00000"/>
                          </a:solidFill>
                        </a:rPr>
                        <a:t>VI.- </a:t>
                      </a:r>
                      <a:r>
                        <a:rPr lang="es-MX" sz="1700" baseline="0" dirty="0" smtClean="0"/>
                        <a:t>La comercialización o intermediación habitual o profesional de </a:t>
                      </a:r>
                      <a:r>
                        <a:rPr lang="es-MX" sz="1700" b="1" u="sng" baseline="0" dirty="0" smtClean="0">
                          <a:solidFill>
                            <a:srgbClr val="C00000"/>
                          </a:solidFill>
                        </a:rPr>
                        <a:t>Metales Preciosos, Piedras Preciosas, Joyas o Relojes</a:t>
                      </a:r>
                      <a:r>
                        <a:rPr lang="es-MX" sz="1700" baseline="0" dirty="0" smtClean="0"/>
                        <a:t> en las que se involucren operaciones de compra o venta de dichos bienes.</a:t>
                      </a:r>
                      <a:endParaRPr lang="es-MX" sz="1700" dirty="0"/>
                    </a:p>
                  </a:txBody>
                  <a:tcPr marL="91439" marR="91439" marT="38409" marB="38409"/>
                </a:tc>
                <a:tc>
                  <a:txBody>
                    <a:bodyPr/>
                    <a:lstStyle/>
                    <a:p>
                      <a:pPr algn="ctr"/>
                      <a:endParaRPr lang="es-MX" sz="1700" b="1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 smtClean="0"/>
                        <a:t>Igual o Superior a  805</a:t>
                      </a:r>
                      <a:r>
                        <a:rPr lang="es-MX" sz="1700" baseline="0" dirty="0" smtClean="0"/>
                        <a:t> </a:t>
                      </a:r>
                      <a:r>
                        <a:rPr lang="es-MX" sz="1700" dirty="0" smtClean="0"/>
                        <a:t> VSMVDF $ 56,430.50</a:t>
                      </a:r>
                      <a:endParaRPr lang="es-MX" sz="1700" dirty="0"/>
                    </a:p>
                  </a:txBody>
                  <a:tcPr marL="91439" marR="91439" marT="38409" marB="38409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7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 smtClean="0"/>
                        <a:t>Igual o Superior a  1,605</a:t>
                      </a:r>
                      <a:r>
                        <a:rPr lang="es-MX" sz="1700" baseline="0" dirty="0" smtClean="0"/>
                        <a:t> </a:t>
                      </a:r>
                      <a:r>
                        <a:rPr lang="es-MX" sz="1700" dirty="0" smtClean="0"/>
                        <a:t> VSMVDF               $ 112,510.50</a:t>
                      </a:r>
                      <a:endParaRPr lang="es-MX" sz="1700" dirty="0"/>
                    </a:p>
                  </a:txBody>
                  <a:tcPr marL="91439" marR="91439" marT="38409" marB="38409"/>
                </a:tc>
              </a:tr>
            </a:tbl>
          </a:graphicData>
        </a:graphic>
      </p:graphicFrame>
      <p:pic>
        <p:nvPicPr>
          <p:cNvPr id="6" name="Picture 2" descr="https://encrypted-tbn1.gstatic.com/images?q=tbn:ANd9GcQ_L3d4OWfUHZcnF5qJuWxrQ3wGdqHEP2X7xBj9DmJVKKrz1NYRvw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82522" y="1340769"/>
            <a:ext cx="5081766" cy="221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7 Título"/>
          <p:cNvSpPr txBox="1">
            <a:spLocks/>
          </p:cNvSpPr>
          <p:nvPr/>
        </p:nvSpPr>
        <p:spPr>
          <a:xfrm>
            <a:off x="-684213" y="231875"/>
            <a:ext cx="7561263" cy="604837"/>
          </a:xfrm>
          <a:prstGeom prst="rect">
            <a:avLst/>
          </a:prstGeom>
          <a:noFill/>
          <a:ln w="3175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MX" sz="2800" dirty="0" smtClean="0">
                <a:latin typeface="Arial Rounded MT Bold" pitchFamily="34" charset="0"/>
                <a:cs typeface="Aharoni" pitchFamily="2" charset="-79"/>
              </a:rPr>
              <a:t>ACTIVIDADES VULNERABLES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369074"/>
            <a:ext cx="1116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306315"/>
              </p:ext>
            </p:extLst>
          </p:nvPr>
        </p:nvGraphicFramePr>
        <p:xfrm>
          <a:off x="147638" y="3808314"/>
          <a:ext cx="8424862" cy="277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1372"/>
                <a:gridCol w="2446745"/>
                <a:gridCol w="2446745"/>
              </a:tblGrid>
              <a:tr h="716032"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Actividad</a:t>
                      </a:r>
                      <a:endParaRPr lang="es-MX" sz="1700" dirty="0"/>
                    </a:p>
                  </a:txBody>
                  <a:tcPr marL="91439" marR="91439" marT="38401" marB="384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Umbral</a:t>
                      </a:r>
                      <a:r>
                        <a:rPr lang="es-MX" sz="1700" baseline="0" dirty="0" smtClean="0"/>
                        <a:t> de identificación</a:t>
                      </a:r>
                      <a:endParaRPr lang="es-MX" sz="1700" dirty="0"/>
                    </a:p>
                  </a:txBody>
                  <a:tcPr marL="91439" marR="91439" marT="38401" marB="3840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 smtClean="0"/>
                        <a:t>Umbral</a:t>
                      </a:r>
                      <a:r>
                        <a:rPr lang="es-MX" sz="1700" baseline="0" dirty="0" smtClean="0"/>
                        <a:t> de presentación de </a:t>
                      </a:r>
                      <a:r>
                        <a:rPr lang="es-MX" sz="1700" dirty="0" smtClean="0"/>
                        <a:t>Aviso a la SHCP</a:t>
                      </a:r>
                    </a:p>
                    <a:p>
                      <a:pPr algn="ctr"/>
                      <a:endParaRPr lang="es-MX" sz="1700" dirty="0"/>
                    </a:p>
                  </a:txBody>
                  <a:tcPr marL="91439" marR="91439" marT="38401" marB="38401"/>
                </a:tc>
              </a:tr>
              <a:tr h="1665818">
                <a:tc>
                  <a:txBody>
                    <a:bodyPr/>
                    <a:lstStyle/>
                    <a:p>
                      <a:pPr algn="just"/>
                      <a:r>
                        <a:rPr lang="es-MX" sz="1700" b="1" baseline="0" dirty="0" smtClean="0">
                          <a:solidFill>
                            <a:srgbClr val="C00000"/>
                          </a:solidFill>
                        </a:rPr>
                        <a:t>VII.- </a:t>
                      </a:r>
                      <a:r>
                        <a:rPr lang="es-MX" sz="1700" baseline="0" dirty="0" smtClean="0"/>
                        <a:t>La subasta o comercialización  habitual o profesional de </a:t>
                      </a:r>
                      <a:r>
                        <a:rPr lang="es-MX" sz="1700" b="1" u="sng" baseline="0" dirty="0" smtClean="0">
                          <a:solidFill>
                            <a:srgbClr val="C00000"/>
                          </a:solidFill>
                        </a:rPr>
                        <a:t>Obras de Arte</a:t>
                      </a:r>
                      <a:r>
                        <a:rPr lang="es-MX" sz="1700" baseline="0" dirty="0" smtClean="0"/>
                        <a:t> en las que se involucren operaciones de compra o venta de dichos bienes.</a:t>
                      </a:r>
                      <a:endParaRPr lang="es-MX" sz="1700" dirty="0"/>
                    </a:p>
                  </a:txBody>
                  <a:tcPr marL="91439" marR="91439" marT="38401" marB="38401"/>
                </a:tc>
                <a:tc>
                  <a:txBody>
                    <a:bodyPr/>
                    <a:lstStyle/>
                    <a:p>
                      <a:pPr algn="ctr"/>
                      <a:endParaRPr lang="es-MX" sz="1700" b="1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 smtClean="0"/>
                        <a:t>Igual o Superior a </a:t>
                      </a:r>
                      <a:r>
                        <a:rPr lang="es-MX" sz="1700" baseline="0" dirty="0" smtClean="0"/>
                        <a:t> 2,410 </a:t>
                      </a:r>
                      <a:r>
                        <a:rPr lang="es-MX" sz="1700" dirty="0" smtClean="0"/>
                        <a:t> VSMVDF $ 168,841.00</a:t>
                      </a:r>
                    </a:p>
                    <a:p>
                      <a:pPr algn="just"/>
                      <a:endParaRPr lang="es-MX" sz="1700" dirty="0"/>
                    </a:p>
                  </a:txBody>
                  <a:tcPr marL="91439" marR="91439" marT="38401" marB="38401"/>
                </a:tc>
                <a:tc>
                  <a:txBody>
                    <a:bodyPr/>
                    <a:lstStyle/>
                    <a:p>
                      <a:pPr algn="ctr"/>
                      <a:endParaRPr lang="es-MX" sz="1700" b="1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 smtClean="0"/>
                        <a:t>Igual o Superior a  4,815</a:t>
                      </a:r>
                      <a:r>
                        <a:rPr lang="es-MX" sz="1700" baseline="0" dirty="0" smtClean="0"/>
                        <a:t> </a:t>
                      </a:r>
                      <a:r>
                        <a:rPr lang="es-MX" sz="1700" dirty="0" smtClean="0"/>
                        <a:t> VSMVDF               $ 337,531.50</a:t>
                      </a:r>
                    </a:p>
                    <a:p>
                      <a:pPr algn="just"/>
                      <a:endParaRPr lang="es-MX" sz="1700" dirty="0"/>
                    </a:p>
                  </a:txBody>
                  <a:tcPr marL="91439" marR="91439" marT="38401" marB="38401"/>
                </a:tc>
              </a:tr>
            </a:tbl>
          </a:graphicData>
        </a:graphic>
      </p:graphicFrame>
      <p:grpSp>
        <p:nvGrpSpPr>
          <p:cNvPr id="2" name="Agrupar 1"/>
          <p:cNvGrpSpPr>
            <a:grpSpLocks/>
          </p:cNvGrpSpPr>
          <p:nvPr/>
        </p:nvGrpSpPr>
        <p:grpSpPr bwMode="auto">
          <a:xfrm>
            <a:off x="1464962" y="1412776"/>
            <a:ext cx="6131374" cy="1895475"/>
            <a:chOff x="1464956" y="962020"/>
            <a:chExt cx="4724781" cy="1895476"/>
          </a:xfrm>
        </p:grpSpPr>
        <p:pic>
          <p:nvPicPr>
            <p:cNvPr id="6" name="Picture 4" descr="https://encrypted-tbn3.gstatic.com/images?q=tbn:ANd9GcSe035X5lLaswEEbukaNvE4wK0T2gdL1GJ3N97fDdI0TI3Tz8C0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464956" y="967577"/>
              <a:ext cx="1203917" cy="18899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 descr="https://encrypted-tbn0.gstatic.com/images?q=tbn:ANd9GcQQKCilwA3D1JyyKP7WROihPyoJbUITKpvSOjwCXi4RZuc-NYw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79912" y="962020"/>
              <a:ext cx="2409825" cy="18954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7 Título"/>
          <p:cNvSpPr txBox="1">
            <a:spLocks/>
          </p:cNvSpPr>
          <p:nvPr/>
        </p:nvSpPr>
        <p:spPr>
          <a:xfrm>
            <a:off x="-684213" y="71438"/>
            <a:ext cx="7561263" cy="604837"/>
          </a:xfrm>
          <a:prstGeom prst="rect">
            <a:avLst/>
          </a:prstGeom>
          <a:noFill/>
          <a:ln w="3175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MX" sz="2800" dirty="0" smtClean="0">
                <a:latin typeface="Arial Rounded MT Bold" pitchFamily="34" charset="0"/>
                <a:cs typeface="Aharoni" pitchFamily="2" charset="-79"/>
              </a:rPr>
              <a:t>ACTIVIDADES VULNERABLES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340768"/>
            <a:ext cx="1116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474602"/>
              </p:ext>
            </p:extLst>
          </p:nvPr>
        </p:nvGraphicFramePr>
        <p:xfrm>
          <a:off x="285750" y="3708368"/>
          <a:ext cx="8143931" cy="2327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3617"/>
                <a:gridCol w="2365157"/>
                <a:gridCol w="2365157"/>
              </a:tblGrid>
              <a:tr h="767062"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Actividad</a:t>
                      </a:r>
                      <a:endParaRPr lang="es-MX" sz="1700" dirty="0"/>
                    </a:p>
                  </a:txBody>
                  <a:tcPr marL="91439" marR="91439" marT="38401" marB="384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Umbral</a:t>
                      </a:r>
                      <a:r>
                        <a:rPr lang="es-MX" sz="1700" baseline="0" dirty="0" smtClean="0"/>
                        <a:t> de identificación</a:t>
                      </a:r>
                      <a:endParaRPr lang="es-MX" sz="1700" dirty="0"/>
                    </a:p>
                  </a:txBody>
                  <a:tcPr marL="91439" marR="91439" marT="38401" marB="384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Umbral</a:t>
                      </a:r>
                      <a:r>
                        <a:rPr lang="es-MX" sz="1700" baseline="0" dirty="0" smtClean="0"/>
                        <a:t> de presentación de </a:t>
                      </a:r>
                      <a:r>
                        <a:rPr lang="es-MX" sz="1700" dirty="0" smtClean="0"/>
                        <a:t>Aviso a la SHCP</a:t>
                      </a:r>
                      <a:endParaRPr lang="es-MX" sz="1700" dirty="0"/>
                    </a:p>
                  </a:txBody>
                  <a:tcPr marL="91439" marR="91439" marT="38401" marB="38401"/>
                </a:tc>
              </a:tr>
              <a:tr h="1473850">
                <a:tc>
                  <a:txBody>
                    <a:bodyPr/>
                    <a:lstStyle/>
                    <a:p>
                      <a:pPr algn="just"/>
                      <a:r>
                        <a:rPr lang="es-MX" sz="1700" b="1" baseline="0" dirty="0" smtClean="0">
                          <a:solidFill>
                            <a:srgbClr val="C00000"/>
                          </a:solidFill>
                        </a:rPr>
                        <a:t>VIII.- </a:t>
                      </a:r>
                      <a:r>
                        <a:rPr lang="es-MX" sz="1700" baseline="0" dirty="0" smtClean="0"/>
                        <a:t>La comercialización  habitual profesional de</a:t>
                      </a:r>
                      <a:r>
                        <a:rPr lang="es-MX" sz="1700" b="1" u="sng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MX" sz="1700" b="1" u="sng" baseline="0" dirty="0" smtClean="0">
                          <a:solidFill>
                            <a:srgbClr val="C00000"/>
                          </a:solidFill>
                        </a:rPr>
                        <a:t>Vehículos nuevos o usados ya sean Aéreos, Marítimos o Terrestres</a:t>
                      </a:r>
                      <a:r>
                        <a:rPr lang="es-MX" sz="1700" baseline="0" dirty="0" smtClean="0">
                          <a:solidFill>
                            <a:srgbClr val="C00000"/>
                          </a:solidFill>
                        </a:rPr>
                        <a:t>.</a:t>
                      </a:r>
                      <a:endParaRPr lang="es-MX" sz="1700" dirty="0">
                        <a:solidFill>
                          <a:srgbClr val="C00000"/>
                        </a:solidFill>
                      </a:endParaRPr>
                    </a:p>
                  </a:txBody>
                  <a:tcPr marL="91439" marR="91439" marT="38401" marB="38401"/>
                </a:tc>
                <a:tc>
                  <a:txBody>
                    <a:bodyPr/>
                    <a:lstStyle/>
                    <a:p>
                      <a:pPr algn="ctr"/>
                      <a:endParaRPr lang="es-MX" sz="1700" b="1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 smtClean="0"/>
                        <a:t>Igual o Superior a </a:t>
                      </a:r>
                      <a:r>
                        <a:rPr lang="es-MX" sz="1700" baseline="0" dirty="0" smtClean="0"/>
                        <a:t> 3,210 </a:t>
                      </a:r>
                      <a:r>
                        <a:rPr lang="es-MX" sz="1700" dirty="0" smtClean="0"/>
                        <a:t> VSMVDF            $ 2225,021.00</a:t>
                      </a:r>
                    </a:p>
                    <a:p>
                      <a:pPr algn="just"/>
                      <a:endParaRPr lang="es-MX" sz="1700" dirty="0"/>
                    </a:p>
                  </a:txBody>
                  <a:tcPr marL="91439" marR="91439" marT="38401" marB="38401"/>
                </a:tc>
                <a:tc>
                  <a:txBody>
                    <a:bodyPr/>
                    <a:lstStyle/>
                    <a:p>
                      <a:pPr algn="ctr"/>
                      <a:endParaRPr lang="es-MX" sz="1700" b="1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 smtClean="0"/>
                        <a:t>Igual o Superior a  6,420</a:t>
                      </a:r>
                      <a:r>
                        <a:rPr lang="es-MX" sz="1700" baseline="0" dirty="0" smtClean="0"/>
                        <a:t> </a:t>
                      </a:r>
                      <a:r>
                        <a:rPr lang="es-MX" sz="1700" dirty="0" smtClean="0"/>
                        <a:t> VSMVDF            $ 450,042.00</a:t>
                      </a:r>
                    </a:p>
                    <a:p>
                      <a:pPr algn="just"/>
                      <a:endParaRPr lang="es-MX" sz="1700" dirty="0"/>
                    </a:p>
                  </a:txBody>
                  <a:tcPr marL="91439" marR="91439" marT="38401" marB="38401"/>
                </a:tc>
              </a:tr>
            </a:tbl>
          </a:graphicData>
        </a:graphic>
      </p:graphicFrame>
      <p:grpSp>
        <p:nvGrpSpPr>
          <p:cNvPr id="2" name="Agrupar 1"/>
          <p:cNvGrpSpPr>
            <a:grpSpLocks/>
          </p:cNvGrpSpPr>
          <p:nvPr/>
        </p:nvGrpSpPr>
        <p:grpSpPr bwMode="auto">
          <a:xfrm>
            <a:off x="233363" y="1605472"/>
            <a:ext cx="8011045" cy="2102895"/>
            <a:chOff x="233350" y="1038220"/>
            <a:chExt cx="7458323" cy="1819276"/>
          </a:xfrm>
        </p:grpSpPr>
        <p:pic>
          <p:nvPicPr>
            <p:cNvPr id="6" name="Picture 8" descr="https://encrypted-tbn0.gstatic.com/images?q=tbn:ANd9GcTFsBtXY2Iag7YntwLt4Liq4h8RzM2qadDckEmcY6lcoUKUCBL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33350" y="1071315"/>
              <a:ext cx="2552700" cy="17303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12" descr="https://encrypted-tbn3.gstatic.com/images?q=tbn:ANd9GcQChCI0Lsrj7zx8KQepUP0pocSuvrzKbVP-9WdvKzC6U30tYaf2RQ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57532" y="1038220"/>
              <a:ext cx="2514600" cy="18192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14" descr="https://encrypted-tbn3.gstatic.com/images?q=tbn:ANd9GcQclqKfCY5HAXBdoJss1vZC-6aFD5lKys325nJ6ALxVcdN6EMz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5572132" y="1145704"/>
              <a:ext cx="2119541" cy="15880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7 Título"/>
          <p:cNvSpPr txBox="1">
            <a:spLocks/>
          </p:cNvSpPr>
          <p:nvPr/>
        </p:nvSpPr>
        <p:spPr>
          <a:xfrm>
            <a:off x="-684213" y="231875"/>
            <a:ext cx="7561263" cy="604837"/>
          </a:xfrm>
          <a:prstGeom prst="rect">
            <a:avLst/>
          </a:prstGeom>
          <a:noFill/>
          <a:ln w="3175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MX" sz="2800" dirty="0" smtClean="0">
                <a:latin typeface="Arial Rounded MT Bold" pitchFamily="34" charset="0"/>
                <a:cs typeface="Aharoni" pitchFamily="2" charset="-79"/>
              </a:rPr>
              <a:t>ACTIVIDADES VULNERABLES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165304"/>
            <a:ext cx="1116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1_Revolución">
  <a:themeElements>
    <a:clrScheme name="Revolució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ció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ció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3034</TotalTime>
  <Words>2153</Words>
  <Application>Microsoft Office PowerPoint</Application>
  <PresentationFormat>Presentación en pantalla (4:3)</PresentationFormat>
  <Paragraphs>264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1_Revolución</vt:lpstr>
      <vt:lpstr>Presentación de PowerPoint</vt:lpstr>
      <vt:lpstr>ACTIVIDADES VULNERABLES</vt:lpstr>
      <vt:lpstr>ACTIVIDADES VULNERABLES</vt:lpstr>
      <vt:lpstr>ACTIVIDADES VULNERABLES</vt:lpstr>
      <vt:lpstr>ACTIVIDADES VULNERABLES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Queda Prohibido Liquidar o Pagar y Aceptar la Liquidación o el  Pago en Moneda o Billetes M.N. o Divisas y Metales Preciosos.</vt:lpstr>
      <vt:lpstr>Presentación de PowerPoint</vt:lpstr>
      <vt:lpstr>Presentación de PowerPoint</vt:lpstr>
      <vt:lpstr>Presentación de PowerPoint</vt:lpstr>
    </vt:vector>
  </TitlesOfParts>
  <Company>Tailor Plan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TAILOR  PLAN</dc:creator>
  <cp:lastModifiedBy>SISTEMAS</cp:lastModifiedBy>
  <cp:revision>178</cp:revision>
  <cp:lastPrinted>2015-03-17T19:59:14Z</cp:lastPrinted>
  <dcterms:created xsi:type="dcterms:W3CDTF">2012-01-19T19:20:54Z</dcterms:created>
  <dcterms:modified xsi:type="dcterms:W3CDTF">2015-03-18T01:19:26Z</dcterms:modified>
</cp:coreProperties>
</file>