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0"/>
  </p:notesMasterIdLst>
  <p:sldIdLst>
    <p:sldId id="256" r:id="rId3"/>
    <p:sldId id="272" r:id="rId4"/>
    <p:sldId id="276" r:id="rId5"/>
    <p:sldId id="274" r:id="rId6"/>
    <p:sldId id="277" r:id="rId7"/>
    <p:sldId id="275" r:id="rId8"/>
    <p:sldId id="278" r:id="rId9"/>
    <p:sldId id="280" r:id="rId10"/>
    <p:sldId id="281" r:id="rId11"/>
    <p:sldId id="282" r:id="rId12"/>
    <p:sldId id="293" r:id="rId13"/>
    <p:sldId id="284" r:id="rId14"/>
    <p:sldId id="285" r:id="rId15"/>
    <p:sldId id="287" r:id="rId16"/>
    <p:sldId id="288" r:id="rId17"/>
    <p:sldId id="291" r:id="rId18"/>
    <p:sldId id="2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130"/>
    <a:srgbClr val="FBF74B"/>
    <a:srgbClr val="D9F5F7"/>
    <a:srgbClr val="FFFF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8" d="100"/>
          <a:sy n="108" d="100"/>
        </p:scale>
        <p:origin x="-78" y="-72"/>
      </p:cViewPr>
      <p:guideLst>
        <p:guide orient="horz" pos="16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E4B71-44A7-4F37-8BAF-7A55BB15D16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MX"/>
        </a:p>
      </dgm:t>
    </dgm:pt>
    <dgm:pt modelId="{9BA013F6-3374-468B-8ACA-DC1F08BE25FB}">
      <dgm:prSet phldrT="[Texto]" custT="1"/>
      <dgm:spPr/>
      <dgm:t>
        <a:bodyPr/>
        <a:lstStyle/>
        <a:p>
          <a:pPr algn="ctr"/>
          <a:r>
            <a:rPr lang="es-MX" sz="3200" dirty="0" smtClean="0"/>
            <a:t>Depósitos</a:t>
          </a:r>
          <a:endParaRPr lang="es-MX" sz="3200" dirty="0"/>
        </a:p>
      </dgm:t>
    </dgm:pt>
    <dgm:pt modelId="{806B3D88-54F9-4B8A-85F6-7C89EBA4D485}" type="parTrans" cxnId="{42B6143E-B7BB-4E46-B955-8959DD376D52}">
      <dgm:prSet/>
      <dgm:spPr/>
      <dgm:t>
        <a:bodyPr/>
        <a:lstStyle/>
        <a:p>
          <a:endParaRPr lang="es-MX"/>
        </a:p>
      </dgm:t>
    </dgm:pt>
    <dgm:pt modelId="{E850EA61-F1EE-4D3D-89D5-1DD4B5DAB131}" type="sibTrans" cxnId="{42B6143E-B7BB-4E46-B955-8959DD376D52}">
      <dgm:prSet/>
      <dgm:spPr/>
      <dgm:t>
        <a:bodyPr/>
        <a:lstStyle/>
        <a:p>
          <a:endParaRPr lang="es-MX"/>
        </a:p>
      </dgm:t>
    </dgm:pt>
    <dgm:pt modelId="{2D43F267-1E16-453A-8A8C-8BF4FF2824A0}">
      <dgm:prSet phldrT="[Texto]"/>
      <dgm:spPr/>
      <dgm:t>
        <a:bodyPr/>
        <a:lstStyle/>
        <a:p>
          <a:pPr algn="ctr"/>
          <a:r>
            <a:rPr lang="es-MX" dirty="0" smtClean="0"/>
            <a:t>Estructuras</a:t>
          </a:r>
          <a:endParaRPr lang="es-MX" dirty="0"/>
        </a:p>
      </dgm:t>
    </dgm:pt>
    <dgm:pt modelId="{4369D9BC-0F1F-4E18-AF7F-9E80B7A65947}" type="parTrans" cxnId="{EFC4C664-1259-416D-9B5E-3B8FF4CD16D5}">
      <dgm:prSet/>
      <dgm:spPr/>
      <dgm:t>
        <a:bodyPr/>
        <a:lstStyle/>
        <a:p>
          <a:endParaRPr lang="es-MX"/>
        </a:p>
      </dgm:t>
    </dgm:pt>
    <dgm:pt modelId="{F278F08F-EE8C-4CC3-AB8D-1AAD770A55C7}" type="sibTrans" cxnId="{EFC4C664-1259-416D-9B5E-3B8FF4CD16D5}">
      <dgm:prSet/>
      <dgm:spPr/>
      <dgm:t>
        <a:bodyPr/>
        <a:lstStyle/>
        <a:p>
          <a:endParaRPr lang="es-MX"/>
        </a:p>
      </dgm:t>
    </dgm:pt>
    <dgm:pt modelId="{F95AD151-9843-420F-BA73-4593485DFDDC}">
      <dgm:prSet phldrT="[Texto]"/>
      <dgm:spPr/>
      <dgm:t>
        <a:bodyPr/>
        <a:lstStyle/>
        <a:p>
          <a:pPr algn="ctr"/>
          <a:r>
            <a:rPr lang="es-MX" dirty="0" smtClean="0"/>
            <a:t>Back to Back</a:t>
          </a:r>
          <a:endParaRPr lang="es-MX" dirty="0"/>
        </a:p>
      </dgm:t>
    </dgm:pt>
    <dgm:pt modelId="{73600FE2-1A35-46D4-9151-7D629F51A793}" type="parTrans" cxnId="{1626FDE6-90D8-45D6-A683-079836AE94E1}">
      <dgm:prSet/>
      <dgm:spPr/>
      <dgm:t>
        <a:bodyPr/>
        <a:lstStyle/>
        <a:p>
          <a:endParaRPr lang="es-MX"/>
        </a:p>
      </dgm:t>
    </dgm:pt>
    <dgm:pt modelId="{70596DFA-07DF-4E69-A932-B0FDBF9DC25D}" type="sibTrans" cxnId="{1626FDE6-90D8-45D6-A683-079836AE94E1}">
      <dgm:prSet/>
      <dgm:spPr/>
      <dgm:t>
        <a:bodyPr/>
        <a:lstStyle/>
        <a:p>
          <a:endParaRPr lang="es-MX"/>
        </a:p>
      </dgm:t>
    </dgm:pt>
    <dgm:pt modelId="{1C8C1970-AB37-4E7B-B184-79F7E5CE6963}" type="pres">
      <dgm:prSet presAssocID="{763E4B71-44A7-4F37-8BAF-7A55BB15D169}" presName="rootnode" presStyleCnt="0">
        <dgm:presLayoutVars>
          <dgm:chMax/>
          <dgm:chPref/>
          <dgm:dir/>
          <dgm:animLvl val="lvl"/>
        </dgm:presLayoutVars>
      </dgm:prSet>
      <dgm:spPr/>
      <dgm:t>
        <a:bodyPr/>
        <a:lstStyle/>
        <a:p>
          <a:endParaRPr lang="es-ES"/>
        </a:p>
      </dgm:t>
    </dgm:pt>
    <dgm:pt modelId="{036D2E3A-81CA-46BB-9C78-D84C4493D4A8}" type="pres">
      <dgm:prSet presAssocID="{9BA013F6-3374-468B-8ACA-DC1F08BE25FB}" presName="composite" presStyleCnt="0"/>
      <dgm:spPr/>
    </dgm:pt>
    <dgm:pt modelId="{24F3FE4E-ECD6-4243-B581-BF668D2C60E4}" type="pres">
      <dgm:prSet presAssocID="{9BA013F6-3374-468B-8ACA-DC1F08BE25FB}" presName="LShape" presStyleLbl="alignNode1" presStyleIdx="0" presStyleCnt="5"/>
      <dgm:spPr>
        <a:solidFill>
          <a:srgbClr val="FF0000"/>
        </a:solidFill>
      </dgm:spPr>
    </dgm:pt>
    <dgm:pt modelId="{EAE38D2D-9AFC-4E7D-ADF3-AF67C131925E}" type="pres">
      <dgm:prSet presAssocID="{9BA013F6-3374-468B-8ACA-DC1F08BE25FB}" presName="ParentText" presStyleLbl="revTx" presStyleIdx="0" presStyleCnt="3">
        <dgm:presLayoutVars>
          <dgm:chMax val="0"/>
          <dgm:chPref val="0"/>
          <dgm:bulletEnabled val="1"/>
        </dgm:presLayoutVars>
      </dgm:prSet>
      <dgm:spPr/>
      <dgm:t>
        <a:bodyPr/>
        <a:lstStyle/>
        <a:p>
          <a:endParaRPr lang="es-ES"/>
        </a:p>
      </dgm:t>
    </dgm:pt>
    <dgm:pt modelId="{41CCC068-D0CB-4B27-A883-FD023A14A331}" type="pres">
      <dgm:prSet presAssocID="{9BA013F6-3374-468B-8ACA-DC1F08BE25FB}" presName="Triangle" presStyleLbl="alignNode1" presStyleIdx="1" presStyleCnt="5"/>
      <dgm:spPr>
        <a:solidFill>
          <a:srgbClr val="FFFF00"/>
        </a:solidFill>
      </dgm:spPr>
    </dgm:pt>
    <dgm:pt modelId="{B4E8A70F-77F0-4B57-92EA-94BCE789D8E0}" type="pres">
      <dgm:prSet presAssocID="{E850EA61-F1EE-4D3D-89D5-1DD4B5DAB131}" presName="sibTrans" presStyleCnt="0"/>
      <dgm:spPr/>
    </dgm:pt>
    <dgm:pt modelId="{E9AD0FA8-3878-4CB7-940E-0C29D6663080}" type="pres">
      <dgm:prSet presAssocID="{E850EA61-F1EE-4D3D-89D5-1DD4B5DAB131}" presName="space" presStyleCnt="0"/>
      <dgm:spPr/>
    </dgm:pt>
    <dgm:pt modelId="{0AEBCDFA-0FE0-4BFF-9E76-45B0DFD51FE9}" type="pres">
      <dgm:prSet presAssocID="{2D43F267-1E16-453A-8A8C-8BF4FF2824A0}" presName="composite" presStyleCnt="0"/>
      <dgm:spPr/>
    </dgm:pt>
    <dgm:pt modelId="{46C4A343-BFD1-4728-8D79-62C74AB1DD1B}" type="pres">
      <dgm:prSet presAssocID="{2D43F267-1E16-453A-8A8C-8BF4FF2824A0}" presName="LShape" presStyleLbl="alignNode1" presStyleIdx="2" presStyleCnt="5"/>
      <dgm:spPr>
        <a:solidFill>
          <a:srgbClr val="FF0000"/>
        </a:solidFill>
      </dgm:spPr>
    </dgm:pt>
    <dgm:pt modelId="{D784AC12-4F77-464C-A329-397C49FE4FE5}" type="pres">
      <dgm:prSet presAssocID="{2D43F267-1E16-453A-8A8C-8BF4FF2824A0}" presName="ParentText" presStyleLbl="revTx" presStyleIdx="1" presStyleCnt="3">
        <dgm:presLayoutVars>
          <dgm:chMax val="0"/>
          <dgm:chPref val="0"/>
          <dgm:bulletEnabled val="1"/>
        </dgm:presLayoutVars>
      </dgm:prSet>
      <dgm:spPr/>
      <dgm:t>
        <a:bodyPr/>
        <a:lstStyle/>
        <a:p>
          <a:endParaRPr lang="es-ES"/>
        </a:p>
      </dgm:t>
    </dgm:pt>
    <dgm:pt modelId="{84819A6C-858C-49C3-87D4-A7F9ECFA173F}" type="pres">
      <dgm:prSet presAssocID="{2D43F267-1E16-453A-8A8C-8BF4FF2824A0}" presName="Triangle" presStyleLbl="alignNode1" presStyleIdx="3" presStyleCnt="5"/>
      <dgm:spPr>
        <a:solidFill>
          <a:srgbClr val="FFFF00"/>
        </a:solidFill>
      </dgm:spPr>
    </dgm:pt>
    <dgm:pt modelId="{122D9B92-2C67-419D-A9D2-841A65ACF441}" type="pres">
      <dgm:prSet presAssocID="{F278F08F-EE8C-4CC3-AB8D-1AAD770A55C7}" presName="sibTrans" presStyleCnt="0"/>
      <dgm:spPr/>
    </dgm:pt>
    <dgm:pt modelId="{46BB4878-D93B-45B6-8D18-4A97AAB0E362}" type="pres">
      <dgm:prSet presAssocID="{F278F08F-EE8C-4CC3-AB8D-1AAD770A55C7}" presName="space" presStyleCnt="0"/>
      <dgm:spPr/>
    </dgm:pt>
    <dgm:pt modelId="{FE2C7A8C-4975-4B19-BEE4-FBFC77597919}" type="pres">
      <dgm:prSet presAssocID="{F95AD151-9843-420F-BA73-4593485DFDDC}" presName="composite" presStyleCnt="0"/>
      <dgm:spPr/>
    </dgm:pt>
    <dgm:pt modelId="{EC299A3D-53A8-43D9-B722-FC036A08CE8B}" type="pres">
      <dgm:prSet presAssocID="{F95AD151-9843-420F-BA73-4593485DFDDC}" presName="LShape" presStyleLbl="alignNode1" presStyleIdx="4" presStyleCnt="5"/>
      <dgm:spPr>
        <a:solidFill>
          <a:srgbClr val="FF0000"/>
        </a:solidFill>
      </dgm:spPr>
    </dgm:pt>
    <dgm:pt modelId="{8F3613F5-3117-4689-877C-81529932F436}" type="pres">
      <dgm:prSet presAssocID="{F95AD151-9843-420F-BA73-4593485DFDDC}" presName="ParentText" presStyleLbl="revTx" presStyleIdx="2" presStyleCnt="3">
        <dgm:presLayoutVars>
          <dgm:chMax val="0"/>
          <dgm:chPref val="0"/>
          <dgm:bulletEnabled val="1"/>
        </dgm:presLayoutVars>
      </dgm:prSet>
      <dgm:spPr/>
      <dgm:t>
        <a:bodyPr/>
        <a:lstStyle/>
        <a:p>
          <a:endParaRPr lang="es-MX"/>
        </a:p>
      </dgm:t>
    </dgm:pt>
  </dgm:ptLst>
  <dgm:cxnLst>
    <dgm:cxn modelId="{1626FDE6-90D8-45D6-A683-079836AE94E1}" srcId="{763E4B71-44A7-4F37-8BAF-7A55BB15D169}" destId="{F95AD151-9843-420F-BA73-4593485DFDDC}" srcOrd="2" destOrd="0" parTransId="{73600FE2-1A35-46D4-9151-7D629F51A793}" sibTransId="{70596DFA-07DF-4E69-A932-B0FDBF9DC25D}"/>
    <dgm:cxn modelId="{5B4D9576-BE3D-4232-A449-F7C6A890CBD5}" type="presOf" srcId="{9BA013F6-3374-468B-8ACA-DC1F08BE25FB}" destId="{EAE38D2D-9AFC-4E7D-ADF3-AF67C131925E}" srcOrd="0" destOrd="0" presId="urn:microsoft.com/office/officeart/2009/3/layout/StepUpProcess"/>
    <dgm:cxn modelId="{49800D3B-0396-452A-AE71-8666EC4F81DD}" type="presOf" srcId="{763E4B71-44A7-4F37-8BAF-7A55BB15D169}" destId="{1C8C1970-AB37-4E7B-B184-79F7E5CE6963}" srcOrd="0" destOrd="0" presId="urn:microsoft.com/office/officeart/2009/3/layout/StepUpProcess"/>
    <dgm:cxn modelId="{E3881AD2-9276-48F4-878F-3DAA2BF9ECE7}" type="presOf" srcId="{F95AD151-9843-420F-BA73-4593485DFDDC}" destId="{8F3613F5-3117-4689-877C-81529932F436}" srcOrd="0" destOrd="0" presId="urn:microsoft.com/office/officeart/2009/3/layout/StepUpProcess"/>
    <dgm:cxn modelId="{FD7498EB-056D-4BEE-9A43-97DCB8ECB743}" type="presOf" srcId="{2D43F267-1E16-453A-8A8C-8BF4FF2824A0}" destId="{D784AC12-4F77-464C-A329-397C49FE4FE5}" srcOrd="0" destOrd="0" presId="urn:microsoft.com/office/officeart/2009/3/layout/StepUpProcess"/>
    <dgm:cxn modelId="{42B6143E-B7BB-4E46-B955-8959DD376D52}" srcId="{763E4B71-44A7-4F37-8BAF-7A55BB15D169}" destId="{9BA013F6-3374-468B-8ACA-DC1F08BE25FB}" srcOrd="0" destOrd="0" parTransId="{806B3D88-54F9-4B8A-85F6-7C89EBA4D485}" sibTransId="{E850EA61-F1EE-4D3D-89D5-1DD4B5DAB131}"/>
    <dgm:cxn modelId="{EFC4C664-1259-416D-9B5E-3B8FF4CD16D5}" srcId="{763E4B71-44A7-4F37-8BAF-7A55BB15D169}" destId="{2D43F267-1E16-453A-8A8C-8BF4FF2824A0}" srcOrd="1" destOrd="0" parTransId="{4369D9BC-0F1F-4E18-AF7F-9E80B7A65947}" sibTransId="{F278F08F-EE8C-4CC3-AB8D-1AAD770A55C7}"/>
    <dgm:cxn modelId="{B915CDAA-A8A8-4851-ACF6-3E4257C1776D}" type="presParOf" srcId="{1C8C1970-AB37-4E7B-B184-79F7E5CE6963}" destId="{036D2E3A-81CA-46BB-9C78-D84C4493D4A8}" srcOrd="0" destOrd="0" presId="urn:microsoft.com/office/officeart/2009/3/layout/StepUpProcess"/>
    <dgm:cxn modelId="{371B5637-F2C8-40F1-8AFC-1561A095D419}" type="presParOf" srcId="{036D2E3A-81CA-46BB-9C78-D84C4493D4A8}" destId="{24F3FE4E-ECD6-4243-B581-BF668D2C60E4}" srcOrd="0" destOrd="0" presId="urn:microsoft.com/office/officeart/2009/3/layout/StepUpProcess"/>
    <dgm:cxn modelId="{FE056D1D-1D37-46FC-AFFE-91D9D4E9B682}" type="presParOf" srcId="{036D2E3A-81CA-46BB-9C78-D84C4493D4A8}" destId="{EAE38D2D-9AFC-4E7D-ADF3-AF67C131925E}" srcOrd="1" destOrd="0" presId="urn:microsoft.com/office/officeart/2009/3/layout/StepUpProcess"/>
    <dgm:cxn modelId="{2C70CB8F-FBA5-4391-9DD1-8E4A7B2D00FC}" type="presParOf" srcId="{036D2E3A-81CA-46BB-9C78-D84C4493D4A8}" destId="{41CCC068-D0CB-4B27-A883-FD023A14A331}" srcOrd="2" destOrd="0" presId="urn:microsoft.com/office/officeart/2009/3/layout/StepUpProcess"/>
    <dgm:cxn modelId="{565F687C-A2F1-44FB-BB03-3D23F429B667}" type="presParOf" srcId="{1C8C1970-AB37-4E7B-B184-79F7E5CE6963}" destId="{B4E8A70F-77F0-4B57-92EA-94BCE789D8E0}" srcOrd="1" destOrd="0" presId="urn:microsoft.com/office/officeart/2009/3/layout/StepUpProcess"/>
    <dgm:cxn modelId="{A8879840-9ED1-4364-AFD5-B784BE08D7AD}" type="presParOf" srcId="{B4E8A70F-77F0-4B57-92EA-94BCE789D8E0}" destId="{E9AD0FA8-3878-4CB7-940E-0C29D6663080}" srcOrd="0" destOrd="0" presId="urn:microsoft.com/office/officeart/2009/3/layout/StepUpProcess"/>
    <dgm:cxn modelId="{4E123BB4-C63B-496C-BD8F-551AA511026B}" type="presParOf" srcId="{1C8C1970-AB37-4E7B-B184-79F7E5CE6963}" destId="{0AEBCDFA-0FE0-4BFF-9E76-45B0DFD51FE9}" srcOrd="2" destOrd="0" presId="urn:microsoft.com/office/officeart/2009/3/layout/StepUpProcess"/>
    <dgm:cxn modelId="{14F44C00-B8AB-4FF9-A7DB-0953D08E6F26}" type="presParOf" srcId="{0AEBCDFA-0FE0-4BFF-9E76-45B0DFD51FE9}" destId="{46C4A343-BFD1-4728-8D79-62C74AB1DD1B}" srcOrd="0" destOrd="0" presId="urn:microsoft.com/office/officeart/2009/3/layout/StepUpProcess"/>
    <dgm:cxn modelId="{E02CC646-C2A7-4512-AB41-3E4E12C1E9C7}" type="presParOf" srcId="{0AEBCDFA-0FE0-4BFF-9E76-45B0DFD51FE9}" destId="{D784AC12-4F77-464C-A329-397C49FE4FE5}" srcOrd="1" destOrd="0" presId="urn:microsoft.com/office/officeart/2009/3/layout/StepUpProcess"/>
    <dgm:cxn modelId="{DEF8F8CA-9AF9-4C90-93EE-8B33A6FF64FC}" type="presParOf" srcId="{0AEBCDFA-0FE0-4BFF-9E76-45B0DFD51FE9}" destId="{84819A6C-858C-49C3-87D4-A7F9ECFA173F}" srcOrd="2" destOrd="0" presId="urn:microsoft.com/office/officeart/2009/3/layout/StepUpProcess"/>
    <dgm:cxn modelId="{D0BDC127-EEE6-4B6D-9E43-4A1BE1DEF582}" type="presParOf" srcId="{1C8C1970-AB37-4E7B-B184-79F7E5CE6963}" destId="{122D9B92-2C67-419D-A9D2-841A65ACF441}" srcOrd="3" destOrd="0" presId="urn:microsoft.com/office/officeart/2009/3/layout/StepUpProcess"/>
    <dgm:cxn modelId="{0B9B5632-4375-4719-B5D9-DE5386E62605}" type="presParOf" srcId="{122D9B92-2C67-419D-A9D2-841A65ACF441}" destId="{46BB4878-D93B-45B6-8D18-4A97AAB0E362}" srcOrd="0" destOrd="0" presId="urn:microsoft.com/office/officeart/2009/3/layout/StepUpProcess"/>
    <dgm:cxn modelId="{0D74E089-E3A1-4081-9E6C-40F4EE400313}" type="presParOf" srcId="{1C8C1970-AB37-4E7B-B184-79F7E5CE6963}" destId="{FE2C7A8C-4975-4B19-BEE4-FBFC77597919}" srcOrd="4" destOrd="0" presId="urn:microsoft.com/office/officeart/2009/3/layout/StepUpProcess"/>
    <dgm:cxn modelId="{10BF85A1-5217-4659-A83C-3775FDC58177}" type="presParOf" srcId="{FE2C7A8C-4975-4B19-BEE4-FBFC77597919}" destId="{EC299A3D-53A8-43D9-B722-FC036A08CE8B}" srcOrd="0" destOrd="0" presId="urn:microsoft.com/office/officeart/2009/3/layout/StepUpProcess"/>
    <dgm:cxn modelId="{E217D385-D72B-4562-96F3-B9080FDBFF21}" type="presParOf" srcId="{FE2C7A8C-4975-4B19-BEE4-FBFC77597919}" destId="{8F3613F5-3117-4689-877C-81529932F436}"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3FE4E-ECD6-4243-B581-BF668D2C60E4}">
      <dsp:nvSpPr>
        <dsp:cNvPr id="0" name=""/>
        <dsp:cNvSpPr/>
      </dsp:nvSpPr>
      <dsp:spPr>
        <a:xfrm rot="5400000">
          <a:off x="495104" y="1612740"/>
          <a:ext cx="1481488" cy="2465163"/>
        </a:xfrm>
        <a:prstGeom prst="corner">
          <a:avLst>
            <a:gd name="adj1" fmla="val 16120"/>
            <a:gd name="adj2" fmla="val 16110"/>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38D2D-9AFC-4E7D-ADF3-AF67C131925E}">
      <dsp:nvSpPr>
        <dsp:cNvPr id="0" name=""/>
        <dsp:cNvSpPr/>
      </dsp:nvSpPr>
      <dsp:spPr>
        <a:xfrm>
          <a:off x="247807" y="2349293"/>
          <a:ext cx="2225563" cy="195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s-MX" sz="3200" kern="1200" dirty="0" smtClean="0"/>
            <a:t>Depósitos</a:t>
          </a:r>
          <a:endParaRPr lang="es-MX" sz="3200" kern="1200" dirty="0"/>
        </a:p>
      </dsp:txBody>
      <dsp:txXfrm>
        <a:off x="247807" y="2349293"/>
        <a:ext cx="2225563" cy="1950837"/>
      </dsp:txXfrm>
    </dsp:sp>
    <dsp:sp modelId="{41CCC068-D0CB-4B27-A883-FD023A14A331}">
      <dsp:nvSpPr>
        <dsp:cNvPr id="0" name=""/>
        <dsp:cNvSpPr/>
      </dsp:nvSpPr>
      <dsp:spPr>
        <a:xfrm>
          <a:off x="2053453" y="1431252"/>
          <a:ext cx="419917" cy="419917"/>
        </a:xfrm>
        <a:prstGeom prst="triangle">
          <a:avLst>
            <a:gd name="adj" fmla="val 10000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4A343-BFD1-4728-8D79-62C74AB1DD1B}">
      <dsp:nvSpPr>
        <dsp:cNvPr id="0" name=""/>
        <dsp:cNvSpPr/>
      </dsp:nvSpPr>
      <dsp:spPr>
        <a:xfrm rot="5400000">
          <a:off x="3219629" y="938554"/>
          <a:ext cx="1481488" cy="2465163"/>
        </a:xfrm>
        <a:prstGeom prst="corner">
          <a:avLst>
            <a:gd name="adj1" fmla="val 16120"/>
            <a:gd name="adj2" fmla="val 16110"/>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4AC12-4F77-464C-A329-397C49FE4FE5}">
      <dsp:nvSpPr>
        <dsp:cNvPr id="0" name=""/>
        <dsp:cNvSpPr/>
      </dsp:nvSpPr>
      <dsp:spPr>
        <a:xfrm>
          <a:off x="2972332" y="1675107"/>
          <a:ext cx="2225563" cy="195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ctr" defTabSz="1466850">
            <a:lnSpc>
              <a:spcPct val="90000"/>
            </a:lnSpc>
            <a:spcBef>
              <a:spcPct val="0"/>
            </a:spcBef>
            <a:spcAft>
              <a:spcPct val="35000"/>
            </a:spcAft>
          </a:pPr>
          <a:r>
            <a:rPr lang="es-MX" sz="3300" kern="1200" dirty="0" smtClean="0"/>
            <a:t>Estructuras</a:t>
          </a:r>
          <a:endParaRPr lang="es-MX" sz="3300" kern="1200" dirty="0"/>
        </a:p>
      </dsp:txBody>
      <dsp:txXfrm>
        <a:off x="2972332" y="1675107"/>
        <a:ext cx="2225563" cy="1950837"/>
      </dsp:txXfrm>
    </dsp:sp>
    <dsp:sp modelId="{84819A6C-858C-49C3-87D4-A7F9ECFA173F}">
      <dsp:nvSpPr>
        <dsp:cNvPr id="0" name=""/>
        <dsp:cNvSpPr/>
      </dsp:nvSpPr>
      <dsp:spPr>
        <a:xfrm>
          <a:off x="4777978" y="757066"/>
          <a:ext cx="419917" cy="419917"/>
        </a:xfrm>
        <a:prstGeom prst="triangle">
          <a:avLst>
            <a:gd name="adj" fmla="val 10000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99A3D-53A8-43D9-B722-FC036A08CE8B}">
      <dsp:nvSpPr>
        <dsp:cNvPr id="0" name=""/>
        <dsp:cNvSpPr/>
      </dsp:nvSpPr>
      <dsp:spPr>
        <a:xfrm rot="5400000">
          <a:off x="5944154" y="264367"/>
          <a:ext cx="1481488" cy="2465163"/>
        </a:xfrm>
        <a:prstGeom prst="corner">
          <a:avLst>
            <a:gd name="adj1" fmla="val 16120"/>
            <a:gd name="adj2" fmla="val 16110"/>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613F5-3117-4689-877C-81529932F436}">
      <dsp:nvSpPr>
        <dsp:cNvPr id="0" name=""/>
        <dsp:cNvSpPr/>
      </dsp:nvSpPr>
      <dsp:spPr>
        <a:xfrm>
          <a:off x="5696857" y="1000920"/>
          <a:ext cx="2225563" cy="195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ctr" defTabSz="1466850">
            <a:lnSpc>
              <a:spcPct val="90000"/>
            </a:lnSpc>
            <a:spcBef>
              <a:spcPct val="0"/>
            </a:spcBef>
            <a:spcAft>
              <a:spcPct val="35000"/>
            </a:spcAft>
          </a:pPr>
          <a:r>
            <a:rPr lang="es-MX" sz="3300" kern="1200" dirty="0" smtClean="0"/>
            <a:t>Back to Back</a:t>
          </a:r>
          <a:endParaRPr lang="es-MX" sz="3300" kern="1200" dirty="0"/>
        </a:p>
      </dsp:txBody>
      <dsp:txXfrm>
        <a:off x="5696857" y="1000920"/>
        <a:ext cx="2225563" cy="195083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6DCC9987-AE10-4685-9B5B-4577F1D5BB4C}" type="datetimeFigureOut">
              <a:rPr lang="es-MX"/>
              <a:pPr/>
              <a:t>17/03/2015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7D8454A-404F-4DF1-8F43-7DDF83BF3B63}" type="slidenum">
              <a:rPr/>
              <a:pPr/>
              <a:t>‹Nº›</a:t>
            </a:fld>
            <a:endParaRPr lang="es-ES"/>
          </a:p>
        </p:txBody>
      </p:sp>
    </p:spTree>
    <p:extLst>
      <p:ext uri="{BB962C8B-B14F-4D97-AF65-F5344CB8AC3E}">
        <p14:creationId xmlns:p14="http://schemas.microsoft.com/office/powerpoint/2010/main" val="305899267"/>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77D8454A-404F-4DF1-8F43-7DDF83BF3B63}" type="slidenum">
              <a:rPr lang="es-ES" smtClean="0"/>
              <a:pPr/>
              <a:t>1</a:t>
            </a:fld>
            <a:endParaRPr lang="es-ES"/>
          </a:p>
        </p:txBody>
      </p:sp>
    </p:spTree>
    <p:extLst>
      <p:ext uri="{BB962C8B-B14F-4D97-AF65-F5344CB8AC3E}">
        <p14:creationId xmlns:p14="http://schemas.microsoft.com/office/powerpoint/2010/main" val="104354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71BF1CCF-7666-4D44-83CF-B1D9081B196F}" type="datetime1">
              <a:rPr lang="es-MX" smtClean="0"/>
              <a:pPr/>
              <a:t>17/03/2015</a:t>
            </a:fld>
            <a:endParaRPr lang="es-ES"/>
          </a:p>
        </p:txBody>
      </p:sp>
      <p:sp>
        <p:nvSpPr>
          <p:cNvPr id="5" name="Marcador de pie de página 4"/>
          <p:cNvSpPr>
            <a:spLocks noGrp="1"/>
          </p:cNvSpPr>
          <p:nvPr>
            <p:ph type="ftr" sz="quarter" idx="11"/>
          </p:nvPr>
        </p:nvSpPr>
        <p:spPr/>
        <p:txBody>
          <a:bodyPr/>
          <a:lstStyle/>
          <a:p>
            <a:r>
              <a:rPr lang="es-ES" smtClean="0"/>
              <a:t>Logotipo</a:t>
            </a:r>
            <a:endParaRPr lang="es-ES"/>
          </a:p>
        </p:txBody>
      </p:sp>
      <p:sp>
        <p:nvSpPr>
          <p:cNvPr id="6" name="Marcador de número de diapositiva 5"/>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22547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ABAC977-30FA-477C-9A84-AFCB3E072BCA}" type="datetime1">
              <a:rPr lang="es-MX" smtClean="0"/>
              <a:pPr/>
              <a:t>17/03/2015</a:t>
            </a:fld>
            <a:endParaRPr lang="es-ES"/>
          </a:p>
        </p:txBody>
      </p:sp>
      <p:sp>
        <p:nvSpPr>
          <p:cNvPr id="5" name="Marcador de pie de página 4"/>
          <p:cNvSpPr>
            <a:spLocks noGrp="1"/>
          </p:cNvSpPr>
          <p:nvPr>
            <p:ph type="ftr" sz="quarter" idx="11"/>
          </p:nvPr>
        </p:nvSpPr>
        <p:spPr/>
        <p:txBody>
          <a:bodyPr/>
          <a:lstStyle/>
          <a:p>
            <a:r>
              <a:rPr lang="es-ES" smtClean="0"/>
              <a:t>Logotipo</a:t>
            </a:r>
            <a:endParaRPr lang="es-ES"/>
          </a:p>
        </p:txBody>
      </p:sp>
      <p:sp>
        <p:nvSpPr>
          <p:cNvPr id="6" name="Marcador de número de diapositiva 5"/>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259861969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FA83533-85EB-41C6-940B-DFE16339B988}" type="datetimeFigureOut">
              <a:rPr lang="es-MX" smtClean="0"/>
              <a:t>17/03/2015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877210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lvl1pPr marL="448056" indent="-384048">
              <a:buClr>
                <a:schemeClr val="tx1"/>
              </a:buClr>
              <a:buFontTx/>
              <a:buBlip>
                <a:blip r:embed="rId2"/>
              </a:buBlip>
              <a:defRPr baseline="0">
                <a:latin typeface="Calibri" panose="020F0502020204030204" pitchFamily="34" charset="0"/>
              </a:defRPr>
            </a:lvl1pPr>
            <a:lvl2pPr>
              <a:buClrTx/>
              <a:defRPr baseline="0">
                <a:latin typeface="Calibri" panose="020F0502020204030204" pitchFamily="34" charset="0"/>
              </a:defRPr>
            </a:lvl2pPr>
            <a:lvl3pPr>
              <a:buClrTx/>
              <a:defRPr baseline="0">
                <a:latin typeface="Calibri" panose="020F0502020204030204" pitchFamily="34" charset="0"/>
              </a:defRPr>
            </a:lvl3pPr>
            <a:lvl4pPr>
              <a:buClrTx/>
              <a:defRPr baseline="0">
                <a:latin typeface="Calibri" panose="020F0502020204030204" pitchFamily="34" charset="0"/>
              </a:defRPr>
            </a:lvl4pPr>
            <a:lvl5pPr>
              <a:buClrTx/>
              <a:defRPr baseline="0">
                <a:latin typeface="Calibri" panose="020F0502020204030204" pitchFamily="34" charset="0"/>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s-ES" dirty="0"/>
          </a:p>
        </p:txBody>
      </p:sp>
      <p:sp>
        <p:nvSpPr>
          <p:cNvPr id="7" name="Title 6"/>
          <p:cNvSpPr>
            <a:spLocks noGrp="1"/>
          </p:cNvSpPr>
          <p:nvPr>
            <p:ph type="title"/>
          </p:nvPr>
        </p:nvSpPr>
        <p:spPr/>
        <p:txBody>
          <a:bodyPr/>
          <a:lstStyle>
            <a:lvl1pPr>
              <a:defRPr baseline="0">
                <a:latin typeface="Calibri" panose="020F0502020204030204" pitchFamily="34" charset="0"/>
              </a:defRPr>
            </a:lvl1pPr>
          </a:lstStyle>
          <a:p>
            <a:r>
              <a:rPr lang="es-ES" dirty="0" smtClean="0"/>
              <a:t>Haga clic para modificar el estilo de título del patrón</a:t>
            </a:r>
            <a:endParaRPr lang="es-ES" dirty="0"/>
          </a:p>
        </p:txBody>
      </p:sp>
      <p:sp>
        <p:nvSpPr>
          <p:cNvPr id="11" name="Slide Number Placeholder 10"/>
          <p:cNvSpPr>
            <a:spLocks noGrp="1"/>
          </p:cNvSpPr>
          <p:nvPr>
            <p:ph type="sldNum" sz="quarter" idx="11"/>
          </p:nvPr>
        </p:nvSpPr>
        <p:spPr/>
        <p:txBody>
          <a:bodyPr/>
          <a:lstStyle/>
          <a:p>
            <a:fld id="{746FD205-8D79-439C-A802-2377436AEC8A}" type="slidenum">
              <a: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d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marL="448056" indent="-384048" latinLnBrk="0">
              <a:buFontTx/>
              <a:buBlip>
                <a:blip r:embed="rId2"/>
              </a:buBlip>
              <a:defRPr lang="es-ES" sz="2600" baseline="0">
                <a:latin typeface="Calibri" panose="020F0502020204030204" pitchFamily="34" charset="0"/>
              </a:defRPr>
            </a:lvl1pPr>
            <a:lvl2pPr>
              <a:buClrTx/>
              <a:defRPr lang="es-ES" sz="2400" baseline="0">
                <a:latin typeface="Calibri" panose="020F0502020204030204" pitchFamily="34" charset="0"/>
              </a:defRPr>
            </a:lvl2pPr>
            <a:lvl3pPr>
              <a:buClrTx/>
              <a:defRPr lang="es-ES" sz="2000" baseline="0">
                <a:latin typeface="Calibri" panose="020F0502020204030204" pitchFamily="34" charset="0"/>
              </a:defRPr>
            </a:lvl3pPr>
            <a:lvl4pPr>
              <a:buClrTx/>
              <a:defRPr lang="es-ES" sz="1800" baseline="0">
                <a:latin typeface="Calibri" panose="020F0502020204030204" pitchFamily="34" charset="0"/>
              </a:defRPr>
            </a:lvl4pPr>
            <a:lvl5pPr>
              <a:buClrTx/>
              <a:defRPr lang="es-ES" sz="1800" baseline="0">
                <a:latin typeface="Calibri" panose="020F0502020204030204" pitchFamily="34" charset="0"/>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s-ES" dirty="0"/>
          </a:p>
        </p:txBody>
      </p:sp>
      <p:sp>
        <p:nvSpPr>
          <p:cNvPr id="4" name="Content Placeholder 3"/>
          <p:cNvSpPr>
            <a:spLocks noGrp="1"/>
          </p:cNvSpPr>
          <p:nvPr>
            <p:ph sz="half" idx="2"/>
          </p:nvPr>
        </p:nvSpPr>
        <p:spPr>
          <a:xfrm>
            <a:off x="4648200" y="1524001"/>
            <a:ext cx="4038600" cy="4724400"/>
          </a:xfrm>
        </p:spPr>
        <p:txBody>
          <a:bodyPr/>
          <a:lstStyle>
            <a:lvl1pPr marL="448056" indent="-384048" latinLnBrk="0">
              <a:buFontTx/>
              <a:buBlip>
                <a:blip r:embed="rId2"/>
              </a:buBlip>
              <a:defRPr lang="es-ES" sz="2600" baseline="0">
                <a:latin typeface="Calibri" panose="020F0502020204030204" pitchFamily="34" charset="0"/>
              </a:defRPr>
            </a:lvl1pPr>
            <a:lvl2pPr>
              <a:buClrTx/>
              <a:defRPr lang="es-ES" sz="2400"/>
            </a:lvl2pPr>
            <a:lvl3pPr>
              <a:buClrTx/>
              <a:defRPr lang="es-ES" sz="2000"/>
            </a:lvl3pPr>
            <a:lvl4pPr>
              <a:buClrTx/>
              <a:defRPr lang="es-ES" sz="1800"/>
            </a:lvl4pPr>
            <a:lvl5pPr>
              <a:buClrTx/>
              <a:defRPr lang="es-ES" sz="1800"/>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s-ES" dirty="0"/>
          </a:p>
        </p:txBody>
      </p:sp>
      <p:sp>
        <p:nvSpPr>
          <p:cNvPr id="8" name="Title 7"/>
          <p:cNvSpPr>
            <a:spLocks noGrp="1"/>
          </p:cNvSpPr>
          <p:nvPr>
            <p:ph type="title"/>
          </p:nvPr>
        </p:nvSpPr>
        <p:spPr/>
        <p:txBody>
          <a:bodyPr/>
          <a:lstStyle>
            <a:lvl1pPr>
              <a:defRPr baseline="0">
                <a:latin typeface="Calibri" panose="020F0502020204030204" pitchFamily="34" charset="0"/>
              </a:defRPr>
            </a:lvl1pPr>
          </a:lstStyle>
          <a:p>
            <a:r>
              <a:rPr lang="es-ES" dirty="0" smtClean="0"/>
              <a:t>Haga clic para modificar el estilo de título del patrón</a:t>
            </a:r>
            <a:endParaRPr lang="es-ES" dirty="0"/>
          </a:p>
        </p:txBody>
      </p:sp>
      <p:sp>
        <p:nvSpPr>
          <p:cNvPr id="10" name="Slide Number Placeholder 9"/>
          <p:cNvSpPr>
            <a:spLocks noGrp="1"/>
          </p:cNvSpPr>
          <p:nvPr>
            <p:ph type="sldNum" sz="quarter" idx="11"/>
          </p:nvPr>
        </p:nvSpPr>
        <p:spPr/>
        <p:txBody>
          <a:bodyPr/>
          <a:lstStyle/>
          <a:p>
            <a:fld id="{746FD205-8D79-439C-A802-2377436AEC8A}" type="slidenum">
              <a: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883105"/>
          </a:xfrm>
        </p:spPr>
        <p:txBody>
          <a:bodyPr vert="vert270" anchor="b"/>
          <a:lstStyle>
            <a:lvl1pPr marL="0" marR="18288" algn="r" latinLnBrk="0">
              <a:spcBef>
                <a:spcPts val="0"/>
              </a:spcBef>
              <a:buNone/>
              <a:defRPr lang="es-ES" sz="2900" b="0" cap="all" baseline="0">
                <a:latin typeface="Calibri" panose="020F0502020204030204" pitchFamily="34" charset="0"/>
              </a:defRPr>
            </a:lvl1pPr>
          </a:lstStyle>
          <a:p>
            <a:r>
              <a:rPr kumimoji="0" lang="es-ES" dirty="0" smtClean="0"/>
              <a:t>Haga clic para modificar el estilo de título del patrón</a:t>
            </a:r>
            <a:endParaRPr kumimoji="0" lang="es-ES" dirty="0"/>
          </a:p>
        </p:txBody>
      </p:sp>
      <p:sp>
        <p:nvSpPr>
          <p:cNvPr id="3" name="Text Placeholder 2"/>
          <p:cNvSpPr>
            <a:spLocks noGrp="1"/>
          </p:cNvSpPr>
          <p:nvPr>
            <p:ph type="body" idx="2"/>
          </p:nvPr>
        </p:nvSpPr>
        <p:spPr>
          <a:xfrm>
            <a:off x="1135856" y="367664"/>
            <a:ext cx="2438400" cy="5883105"/>
          </a:xfrm>
        </p:spPr>
        <p:txBody>
          <a:bodyPr anchor="t"/>
          <a:lstStyle>
            <a:lvl1pPr marL="0" indent="0" latinLnBrk="0">
              <a:spcBef>
                <a:spcPts val="0"/>
              </a:spcBef>
              <a:buNone/>
              <a:defRPr lang="es-ES" sz="1400" baseline="0">
                <a:latin typeface="Calibri" panose="020F0502020204030204" pitchFamily="34" charset="0"/>
              </a:defRPr>
            </a:lvl1pPr>
            <a:lvl2pPr>
              <a:buNone/>
              <a:defRPr lang="es-ES" sz="1200"/>
            </a:lvl2pPr>
            <a:lvl3pPr>
              <a:buNone/>
              <a:defRPr lang="es-ES" sz="1000"/>
            </a:lvl3pPr>
            <a:lvl4pPr>
              <a:buNone/>
              <a:defRPr lang="es-ES" sz="900"/>
            </a:lvl4pPr>
            <a:lvl5pPr>
              <a:buNone/>
              <a:defRPr lang="es-ES" sz="900"/>
            </a:lvl5pPr>
          </a:lstStyle>
          <a:p>
            <a:pPr lvl="0" eaLnBrk="1" latinLnBrk="0" hangingPunct="1"/>
            <a:r>
              <a:rPr kumimoji="0" lang="es-ES" dirty="0" smtClean="0"/>
              <a:t>Haga clic para modificar el estilo de texto del patrón</a:t>
            </a:r>
          </a:p>
        </p:txBody>
      </p:sp>
      <p:sp>
        <p:nvSpPr>
          <p:cNvPr id="8" name="Date Placeholder 7"/>
          <p:cNvSpPr>
            <a:spLocks noGrp="1"/>
          </p:cNvSpPr>
          <p:nvPr>
            <p:ph type="dt" sz="half" idx="10"/>
          </p:nvPr>
        </p:nvSpPr>
        <p:spPr/>
        <p:txBody>
          <a:bodyPr/>
          <a:lstStyle/>
          <a:p>
            <a:fld id="{69E77799-E3A9-4516-B428-D2DCE16620CD}" type="datetime1">
              <a:rPr lang="es-MX"/>
              <a:pPr/>
              <a:t>17/03/2015</a:t>
            </a:fld>
            <a:endParaRPr lang="es-ES"/>
          </a:p>
        </p:txBody>
      </p:sp>
      <p:sp>
        <p:nvSpPr>
          <p:cNvPr id="9" name="Slide Number Placeholder 8"/>
          <p:cNvSpPr>
            <a:spLocks noGrp="1"/>
          </p:cNvSpPr>
          <p:nvPr>
            <p:ph type="sldNum" sz="quarter" idx="11"/>
          </p:nvPr>
        </p:nvSpPr>
        <p:spPr/>
        <p:txBody>
          <a:bodyPr/>
          <a:lstStyle/>
          <a:p>
            <a:fld id="{746FD205-8D79-439C-A802-2377436AEC8A}" type="slidenum">
              <a:rPr/>
              <a:pPr/>
              <a:t>‹Nº›</a:t>
            </a:fld>
            <a:endParaRPr lang="es-ES"/>
          </a:p>
        </p:txBody>
      </p:sp>
      <p:sp>
        <p:nvSpPr>
          <p:cNvPr id="10" name="Footer Placeholder 9"/>
          <p:cNvSpPr>
            <a:spLocks noGrp="1"/>
          </p:cNvSpPr>
          <p:nvPr>
            <p:ph type="ftr" sz="quarter" idx="12"/>
          </p:nvPr>
        </p:nvSpPr>
        <p:spPr/>
        <p:txBody>
          <a:bodyPr/>
          <a:lstStyle/>
          <a:p>
            <a:r>
              <a:rPr lang="es-ES"/>
              <a:t>Logotipo</a:t>
            </a:r>
          </a:p>
        </p:txBody>
      </p:sp>
      <p:sp>
        <p:nvSpPr>
          <p:cNvPr id="11" name="Content Placeholder 2"/>
          <p:cNvSpPr>
            <a:spLocks noGrp="1"/>
          </p:cNvSpPr>
          <p:nvPr>
            <p:ph sz="half" idx="1"/>
          </p:nvPr>
        </p:nvSpPr>
        <p:spPr>
          <a:xfrm>
            <a:off x="3802380" y="367663"/>
            <a:ext cx="5090100" cy="5883105"/>
          </a:xfrm>
        </p:spPr>
        <p:txBody>
          <a:bodyPr/>
          <a:lstStyle>
            <a:lvl1pPr marL="448056" indent="-384048" latinLnBrk="0">
              <a:buFontTx/>
              <a:buBlip>
                <a:blip r:embed="rId2"/>
              </a:buBlip>
              <a:defRPr lang="es-ES" sz="2600" baseline="0">
                <a:latin typeface="Calibri" panose="020F0502020204030204" pitchFamily="34" charset="0"/>
              </a:defRPr>
            </a:lvl1pPr>
            <a:lvl2pPr>
              <a:buClrTx/>
              <a:defRPr lang="es-ES" sz="2400" baseline="0">
                <a:latin typeface="Calibri" panose="020F0502020204030204" pitchFamily="34" charset="0"/>
              </a:defRPr>
            </a:lvl2pPr>
            <a:lvl3pPr>
              <a:buClrTx/>
              <a:defRPr lang="es-ES" sz="2000" baseline="0">
                <a:latin typeface="Calibri" panose="020F0502020204030204" pitchFamily="34" charset="0"/>
              </a:defRPr>
            </a:lvl3pPr>
            <a:lvl4pPr>
              <a:buClrTx/>
              <a:defRPr lang="es-ES" sz="1800" baseline="0">
                <a:latin typeface="Calibri" panose="020F0502020204030204" pitchFamily="34" charset="0"/>
              </a:defRPr>
            </a:lvl4pPr>
            <a:lvl5pPr>
              <a:buClrTx/>
              <a:defRPr lang="es-ES" sz="1800" baseline="0">
                <a:latin typeface="Calibri" panose="020F0502020204030204" pitchFamily="34" charset="0"/>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6FD205-8D79-439C-A802-2377436AEC8A}" type="slidenum">
              <a:rPr/>
              <a:pPr/>
              <a:t>‹Nº›</a:t>
            </a:fld>
            <a:endParaRPr lang="es-ES"/>
          </a:p>
        </p:txBody>
      </p:sp>
      <p:sp>
        <p:nvSpPr>
          <p:cNvPr id="7" name="Content Placeholder 2"/>
          <p:cNvSpPr>
            <a:spLocks noGrp="1"/>
          </p:cNvSpPr>
          <p:nvPr>
            <p:ph sz="half" idx="1"/>
          </p:nvPr>
        </p:nvSpPr>
        <p:spPr>
          <a:xfrm rot="16200000">
            <a:off x="1722515" y="-860650"/>
            <a:ext cx="5688632" cy="8219257"/>
          </a:xfrm>
        </p:spPr>
        <p:txBody>
          <a:bodyPr/>
          <a:lstStyle>
            <a:lvl1pPr marL="448056" indent="-384048" latinLnBrk="0">
              <a:buFontTx/>
              <a:buBlip>
                <a:blip r:embed="rId2"/>
              </a:buBlip>
              <a:defRPr lang="es-ES" sz="2600" baseline="0">
                <a:latin typeface="Calibri" panose="020F0502020204030204" pitchFamily="34" charset="0"/>
              </a:defRPr>
            </a:lvl1pPr>
            <a:lvl2pPr>
              <a:buClrTx/>
              <a:defRPr lang="es-ES" sz="2400" baseline="0">
                <a:latin typeface="Calibri" panose="020F0502020204030204" pitchFamily="34" charset="0"/>
              </a:defRPr>
            </a:lvl2pPr>
            <a:lvl3pPr>
              <a:buClrTx/>
              <a:defRPr lang="es-ES" sz="2000" baseline="0">
                <a:latin typeface="Calibri" panose="020F0502020204030204" pitchFamily="34" charset="0"/>
              </a:defRPr>
            </a:lvl3pPr>
            <a:lvl4pPr>
              <a:buClrTx/>
              <a:defRPr lang="es-ES" sz="1800" baseline="0">
                <a:latin typeface="Calibri" panose="020F0502020204030204" pitchFamily="34" charset="0"/>
              </a:defRPr>
            </a:lvl4pPr>
            <a:lvl5pPr>
              <a:buClrTx/>
              <a:defRPr lang="es-ES" sz="1800" baseline="0">
                <a:latin typeface="Calibri" panose="020F0502020204030204" pitchFamily="34" charset="0"/>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lvl1pPr>
              <a:defRPr>
                <a:latin typeface="Calibri" panose="020F0502020204030204" pitchFamily="34" charset="0"/>
              </a:defRPr>
            </a:lvl1pPr>
          </a:lstStyle>
          <a:p>
            <a:r>
              <a:rPr kumimoji="0" lang="es-ES" dirty="0" smtClean="0"/>
              <a:t>Haga clic para modificar el estilo de título del patrón</a:t>
            </a:r>
            <a:endParaRPr kumimoji="0" lang="es-ES" dirty="0"/>
          </a:p>
        </p:txBody>
      </p:sp>
      <p:sp>
        <p:nvSpPr>
          <p:cNvPr id="6" name="Slide Number Placeholder 5"/>
          <p:cNvSpPr>
            <a:spLocks noGrp="1"/>
          </p:cNvSpPr>
          <p:nvPr>
            <p:ph type="sldNum" sz="quarter" idx="12"/>
          </p:nvPr>
        </p:nvSpPr>
        <p:spPr/>
        <p:txBody>
          <a:bodyPr/>
          <a:lstStyle/>
          <a:p>
            <a:fld id="{746FD205-8D79-439C-A802-2377436AEC8A}" type="slidenum">
              <a:rPr/>
              <a:pPr/>
              <a:t>‹Nº›</a:t>
            </a:fld>
            <a:endParaRPr lang="es-ES"/>
          </a:p>
        </p:txBody>
      </p:sp>
      <p:sp>
        <p:nvSpPr>
          <p:cNvPr id="7" name="Content Placeholder 2"/>
          <p:cNvSpPr>
            <a:spLocks noGrp="1"/>
          </p:cNvSpPr>
          <p:nvPr>
            <p:ph sz="half" idx="1"/>
          </p:nvPr>
        </p:nvSpPr>
        <p:spPr>
          <a:xfrm rot="16200000">
            <a:off x="719339" y="142526"/>
            <a:ext cx="5462739" cy="5987007"/>
          </a:xfrm>
        </p:spPr>
        <p:txBody>
          <a:bodyPr/>
          <a:lstStyle>
            <a:lvl1pPr marL="448056" indent="-384048" latinLnBrk="0">
              <a:buFontTx/>
              <a:buBlip>
                <a:blip r:embed="rId2"/>
              </a:buBlip>
              <a:defRPr lang="es-ES" sz="2600" baseline="0">
                <a:latin typeface="Calibri" panose="020F0502020204030204" pitchFamily="34" charset="0"/>
              </a:defRPr>
            </a:lvl1pPr>
            <a:lvl2pPr>
              <a:buClrTx/>
              <a:defRPr lang="es-ES" sz="2400" baseline="0">
                <a:latin typeface="Calibri" panose="020F0502020204030204" pitchFamily="34" charset="0"/>
              </a:defRPr>
            </a:lvl2pPr>
            <a:lvl3pPr>
              <a:buClrTx/>
              <a:defRPr lang="es-ES" sz="2000" baseline="0">
                <a:latin typeface="Calibri" panose="020F0502020204030204" pitchFamily="34" charset="0"/>
              </a:defRPr>
            </a:lvl3pPr>
            <a:lvl4pPr>
              <a:buClrTx/>
              <a:defRPr lang="es-ES" sz="1800" baseline="0">
                <a:latin typeface="Calibri" panose="020F0502020204030204" pitchFamily="34" charset="0"/>
              </a:defRPr>
            </a:lvl4pPr>
            <a:lvl5pPr>
              <a:buClrTx/>
              <a:defRPr lang="es-ES" sz="1800" baseline="0">
                <a:latin typeface="Calibri" panose="020F0502020204030204" pitchFamily="34" charset="0"/>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9FA83533-85EB-41C6-940B-DFE16339B988}" type="datetimeFigureOut">
              <a:rPr lang="es-MX" smtClean="0"/>
              <a:t>17/03/2015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333106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FA83533-85EB-41C6-940B-DFE16339B988}" type="datetimeFigureOut">
              <a:rPr lang="es-MX" smtClean="0"/>
              <a:t>17/03/2015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15779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0ABAC977-30FA-477C-9A84-AFCB3E072BCA}" type="datetime1">
              <a:rPr lang="es-MX" smtClean="0"/>
              <a:pPr/>
              <a:t>17/03/2015</a:t>
            </a:fld>
            <a:endParaRPr lang="es-ES"/>
          </a:p>
        </p:txBody>
      </p:sp>
      <p:sp>
        <p:nvSpPr>
          <p:cNvPr id="6" name="Marcador de pie de página 5"/>
          <p:cNvSpPr>
            <a:spLocks noGrp="1"/>
          </p:cNvSpPr>
          <p:nvPr>
            <p:ph type="ftr" sz="quarter" idx="11"/>
          </p:nvPr>
        </p:nvSpPr>
        <p:spPr/>
        <p:txBody>
          <a:bodyPr/>
          <a:lstStyle/>
          <a:p>
            <a:r>
              <a:rPr lang="es-ES" smtClean="0"/>
              <a:t>Logotipo</a:t>
            </a:r>
            <a:endParaRPr lang="es-ES"/>
          </a:p>
        </p:txBody>
      </p:sp>
      <p:sp>
        <p:nvSpPr>
          <p:cNvPr id="7" name="Marcador de número de diapositiva 6"/>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241257501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9FA83533-85EB-41C6-940B-DFE16339B988}" type="datetimeFigureOut">
              <a:rPr lang="es-MX" smtClean="0"/>
              <a:t>17/03/2015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4275546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0ABAC977-30FA-477C-9A84-AFCB3E072BCA}" type="datetime1">
              <a:rPr lang="es-MX" smtClean="0"/>
              <a:pPr/>
              <a:t>17/03/2015</a:t>
            </a:fld>
            <a:endParaRPr lang="es-ES"/>
          </a:p>
        </p:txBody>
      </p:sp>
      <p:sp>
        <p:nvSpPr>
          <p:cNvPr id="4" name="Marcador de pie de página 3"/>
          <p:cNvSpPr>
            <a:spLocks noGrp="1"/>
          </p:cNvSpPr>
          <p:nvPr>
            <p:ph type="ftr" sz="quarter" idx="11"/>
          </p:nvPr>
        </p:nvSpPr>
        <p:spPr/>
        <p:txBody>
          <a:bodyPr/>
          <a:lstStyle/>
          <a:p>
            <a:r>
              <a:rPr lang="es-ES" smtClean="0"/>
              <a:t>Logotipo</a:t>
            </a:r>
            <a:endParaRPr lang="es-ES"/>
          </a:p>
        </p:txBody>
      </p:sp>
      <p:sp>
        <p:nvSpPr>
          <p:cNvPr id="5" name="Marcador de número de diapositiva 4"/>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1893462159"/>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A83533-85EB-41C6-940B-DFE16339B988}" type="datetimeFigureOut">
              <a:rPr lang="es-MX" smtClean="0"/>
              <a:t>17/03/2015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108963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9E77799-E3A9-4516-B428-D2DCE16620CD}" type="datetime1">
              <a:rPr lang="es-MX" smtClean="0"/>
              <a:pPr/>
              <a:t>17/03/2015</a:t>
            </a:fld>
            <a:endParaRPr lang="es-ES"/>
          </a:p>
        </p:txBody>
      </p:sp>
      <p:sp>
        <p:nvSpPr>
          <p:cNvPr id="6" name="Marcador de pie de página 5"/>
          <p:cNvSpPr>
            <a:spLocks noGrp="1"/>
          </p:cNvSpPr>
          <p:nvPr>
            <p:ph type="ftr" sz="quarter" idx="11"/>
          </p:nvPr>
        </p:nvSpPr>
        <p:spPr/>
        <p:txBody>
          <a:bodyPr/>
          <a:lstStyle/>
          <a:p>
            <a:r>
              <a:rPr lang="es-ES" smtClean="0"/>
              <a:t>Logotipo</a:t>
            </a:r>
            <a:endParaRPr lang="es-ES"/>
          </a:p>
        </p:txBody>
      </p:sp>
      <p:sp>
        <p:nvSpPr>
          <p:cNvPr id="7" name="Marcador de número de diapositiva 6"/>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1196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FA83533-85EB-41C6-940B-DFE16339B988}" type="datetimeFigureOut">
              <a:rPr lang="es-MX" smtClean="0"/>
              <a:t>17/03/2015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46FD205-8D79-439C-A802-2377436AEC8A}" type="slidenum">
              <a:rPr lang="es-MX" smtClean="0"/>
              <a:pPr/>
              <a:t>‹Nº›</a:t>
            </a:fld>
            <a:endParaRPr lang="es-MX"/>
          </a:p>
        </p:txBody>
      </p:sp>
    </p:spTree>
    <p:extLst>
      <p:ext uri="{BB962C8B-B14F-4D97-AF65-F5344CB8AC3E}">
        <p14:creationId xmlns:p14="http://schemas.microsoft.com/office/powerpoint/2010/main" val="188250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BAC977-30FA-477C-9A84-AFCB3E072BCA}" type="datetime1">
              <a:rPr lang="es-MX" smtClean="0"/>
              <a:pPr/>
              <a:t>17/03/2015</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ES" smtClean="0"/>
              <a:t>Logotipo</a:t>
            </a:r>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6FD205-8D79-439C-A802-2377436AEC8A}" type="slidenum">
              <a:rPr lang="es-MX" smtClean="0"/>
              <a:pPr/>
              <a:t>‹Nº›</a:t>
            </a:fld>
            <a:endParaRPr lang="es-MX"/>
          </a:p>
        </p:txBody>
      </p:sp>
    </p:spTree>
    <p:extLst>
      <p:ext uri="{BB962C8B-B14F-4D97-AF65-F5344CB8AC3E}">
        <p14:creationId xmlns:p14="http://schemas.microsoft.com/office/powerpoint/2010/main" val="1710364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2" r:id="rId12"/>
    <p:sldLayoutId id="2147483664" r:id="rId13"/>
    <p:sldLayoutId id="2147483668" r:id="rId14"/>
    <p:sldLayoutId id="2147483670" r:id="rId15"/>
    <p:sldLayoutId id="2147483671" r:id="rId1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7.png"/><Relationship Id="rId7" Type="http://schemas.openxmlformats.org/officeDocument/2006/relationships/diagramLayout" Target="../diagrams/layout1.xml"/><Relationship Id="rId12"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diagramData" Target="../diagrams/data1.xml"/><Relationship Id="rId11" Type="http://schemas.openxmlformats.org/officeDocument/2006/relationships/image" Target="../media/image15.png"/><Relationship Id="rId5" Type="http://schemas.openxmlformats.org/officeDocument/2006/relationships/image" Target="../media/image29.jpg"/><Relationship Id="rId10" Type="http://schemas.microsoft.com/office/2007/relationships/diagramDrawing" Target="../diagrams/drawing1.xml"/><Relationship Id="rId4" Type="http://schemas.openxmlformats.org/officeDocument/2006/relationships/image" Target="../media/image28.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3.png"/><Relationship Id="rId2" Type="http://schemas.openxmlformats.org/officeDocument/2006/relationships/image" Target="../media/image33.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8.jpeg"/><Relationship Id="rId7" Type="http://schemas.openxmlformats.org/officeDocument/2006/relationships/image" Target="../media/image15.png"/><Relationship Id="rId2"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8.jp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1.jp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13.png"/><Relationship Id="rId2" Type="http://schemas.openxmlformats.org/officeDocument/2006/relationships/image" Target="../media/image41.jp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image" Target="../media/image21.jp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ES" sz="5400" dirty="0" smtClean="0">
                <a:latin typeface="Calibri" panose="020F0502020204030204" pitchFamily="34" charset="0"/>
              </a:rPr>
              <a:t>Actualidades Fiscales</a:t>
            </a:r>
            <a:endParaRPr lang="es-ES" sz="5400" dirty="0">
              <a:latin typeface="Calibri" panose="020F0502020204030204" pitchFamily="34" charset="0"/>
            </a:endParaRPr>
          </a:p>
        </p:txBody>
      </p:sp>
      <p:sp>
        <p:nvSpPr>
          <p:cNvPr id="3" name="Subtitle 2"/>
          <p:cNvSpPr>
            <a:spLocks noGrp="1"/>
          </p:cNvSpPr>
          <p:nvPr>
            <p:ph type="subTitle" idx="1"/>
          </p:nvPr>
        </p:nvSpPr>
        <p:spPr/>
        <p:txBody>
          <a:bodyPr>
            <a:normAutofit/>
          </a:bodyPr>
          <a:lstStyle/>
          <a:p>
            <a:r>
              <a:rPr lang="es-ES" sz="2800" dirty="0" smtClean="0">
                <a:solidFill>
                  <a:schemeClr val="tx1"/>
                </a:solidFill>
                <a:latin typeface="Calibri" panose="020F0502020204030204" pitchFamily="34" charset="0"/>
              </a:rPr>
              <a:t>Xavier Méndez A.</a:t>
            </a:r>
          </a:p>
          <a:p>
            <a:r>
              <a:rPr lang="es-ES" sz="2800" dirty="0" smtClean="0">
                <a:solidFill>
                  <a:schemeClr val="tx1"/>
                </a:solidFill>
                <a:latin typeface="Calibri" panose="020F0502020204030204" pitchFamily="34" charset="0"/>
              </a:rPr>
              <a:t>Marzo 2015</a:t>
            </a:r>
            <a:endParaRPr lang="es-ES" sz="2800" dirty="0">
              <a:solidFill>
                <a:schemeClr val="tx1"/>
              </a:solidFill>
              <a:latin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6011888"/>
            <a:ext cx="1115169" cy="58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5838627"/>
            <a:ext cx="2520280" cy="83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2"/>
          <a:stretch>
            <a:fillRect/>
          </a:stretch>
        </p:blipFill>
        <p:spPr>
          <a:xfrm>
            <a:off x="6084168" y="465664"/>
            <a:ext cx="2019300" cy="2047875"/>
          </a:xfrm>
          <a:prstGeom prst="rect">
            <a:avLst/>
          </a:prstGeom>
        </p:spPr>
      </p:pic>
      <p:pic>
        <p:nvPicPr>
          <p:cNvPr id="13" name="Imagen 12"/>
          <p:cNvPicPr>
            <a:picLocks noChangeAspect="1"/>
          </p:cNvPicPr>
          <p:nvPr/>
        </p:nvPicPr>
        <p:blipFill>
          <a:blip r:embed="rId3"/>
          <a:stretch>
            <a:fillRect/>
          </a:stretch>
        </p:blipFill>
        <p:spPr>
          <a:xfrm>
            <a:off x="461706" y="1416970"/>
            <a:ext cx="2376264" cy="2344721"/>
          </a:xfrm>
          <a:prstGeom prst="rect">
            <a:avLst/>
          </a:prstGeom>
        </p:spPr>
      </p:pic>
      <p:pic>
        <p:nvPicPr>
          <p:cNvPr id="5" name="Imagen 4"/>
          <p:cNvPicPr>
            <a:picLocks noChangeAspect="1"/>
          </p:cNvPicPr>
          <p:nvPr/>
        </p:nvPicPr>
        <p:blipFill>
          <a:blip r:embed="rId4"/>
          <a:stretch>
            <a:fillRect/>
          </a:stretch>
        </p:blipFill>
        <p:spPr>
          <a:xfrm>
            <a:off x="3275856" y="836712"/>
            <a:ext cx="2088232" cy="2402742"/>
          </a:xfrm>
          <a:prstGeom prst="rect">
            <a:avLst/>
          </a:prstGeom>
        </p:spPr>
      </p:pic>
      <p:sp>
        <p:nvSpPr>
          <p:cNvPr id="8" name="Marcador de contenido 1"/>
          <p:cNvSpPr txBox="1">
            <a:spLocks/>
          </p:cNvSpPr>
          <p:nvPr/>
        </p:nvSpPr>
        <p:spPr>
          <a:xfrm>
            <a:off x="251520" y="144395"/>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5"/>
              </a:buBlip>
            </a:pPr>
            <a:r>
              <a:rPr lang="es-MX" sz="3000" dirty="0" smtClean="0">
                <a:latin typeface="Calibri (Cuerpo)"/>
              </a:rPr>
              <a:t> Inversión Extranjera</a:t>
            </a:r>
          </a:p>
        </p:txBody>
      </p:sp>
      <p:graphicFrame>
        <p:nvGraphicFramePr>
          <p:cNvPr id="2" name="Diagrama 1"/>
          <p:cNvGraphicFramePr/>
          <p:nvPr>
            <p:extLst>
              <p:ext uri="{D42A27DB-BD31-4B8C-83A1-F6EECF244321}">
                <p14:modId xmlns:p14="http://schemas.microsoft.com/office/powerpoint/2010/main" val="1935012938"/>
              </p:ext>
            </p:extLst>
          </p:nvPr>
        </p:nvGraphicFramePr>
        <p:xfrm>
          <a:off x="368650" y="1757040"/>
          <a:ext cx="7925688" cy="5056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p:cNvSpPr txBox="1"/>
          <p:nvPr/>
        </p:nvSpPr>
        <p:spPr>
          <a:xfrm>
            <a:off x="755575" y="4766492"/>
            <a:ext cx="2087637" cy="2031325"/>
          </a:xfrm>
          <a:prstGeom prst="rect">
            <a:avLst/>
          </a:prstGeom>
          <a:noFill/>
        </p:spPr>
        <p:txBody>
          <a:bodyPr wrap="square" rtlCol="0">
            <a:spAutoFit/>
          </a:bodyPr>
          <a:lstStyle/>
          <a:p>
            <a:pPr marL="88900" indent="-88900">
              <a:buFont typeface="Arial" panose="020B0604020202020204" pitchFamily="34" charset="0"/>
              <a:buChar char="•"/>
            </a:pPr>
            <a:r>
              <a:rPr lang="es-MX" dirty="0" smtClean="0"/>
              <a:t>Origen del recurso.</a:t>
            </a:r>
          </a:p>
          <a:p>
            <a:pPr marL="88900" indent="-88900">
              <a:buFont typeface="Arial" panose="020B0604020202020204" pitchFamily="34" charset="0"/>
              <a:buChar char="•"/>
            </a:pPr>
            <a:r>
              <a:rPr lang="es-MX" dirty="0" smtClean="0"/>
              <a:t>Regularización fiscal del recurso.</a:t>
            </a:r>
          </a:p>
          <a:p>
            <a:pPr marL="88900" indent="-88900">
              <a:buFont typeface="Arial" panose="020B0604020202020204" pitchFamily="34" charset="0"/>
              <a:buChar char="•"/>
            </a:pPr>
            <a:r>
              <a:rPr lang="es-MX" dirty="0" smtClean="0"/>
              <a:t>Acumulación de rendimientos: Ley y factor opcional.</a:t>
            </a:r>
          </a:p>
          <a:p>
            <a:pPr>
              <a:buFont typeface="Arial" panose="020B0604020202020204" pitchFamily="34" charset="0"/>
              <a:buChar char="•"/>
            </a:pPr>
            <a:endParaRPr lang="es-MX" dirty="0"/>
          </a:p>
        </p:txBody>
      </p:sp>
      <p:sp>
        <p:nvSpPr>
          <p:cNvPr id="15" name="CuadroTexto 14"/>
          <p:cNvSpPr txBox="1"/>
          <p:nvPr/>
        </p:nvSpPr>
        <p:spPr>
          <a:xfrm>
            <a:off x="3420467" y="4118420"/>
            <a:ext cx="2087637" cy="2031325"/>
          </a:xfrm>
          <a:prstGeom prst="rect">
            <a:avLst/>
          </a:prstGeom>
          <a:noFill/>
        </p:spPr>
        <p:txBody>
          <a:bodyPr wrap="square" rtlCol="0">
            <a:spAutoFit/>
          </a:bodyPr>
          <a:lstStyle/>
          <a:p>
            <a:pPr marL="88900" indent="-88900">
              <a:buFont typeface="Arial" panose="020B0604020202020204" pitchFamily="34" charset="0"/>
              <a:buChar char="•"/>
            </a:pPr>
            <a:r>
              <a:rPr lang="es-MX" dirty="0" smtClean="0"/>
              <a:t>Acuerdos de intercambio de información.</a:t>
            </a:r>
          </a:p>
          <a:p>
            <a:pPr marL="88900" indent="-88900">
              <a:buFont typeface="Arial" panose="020B0604020202020204" pitchFamily="34" charset="0"/>
              <a:buChar char="•"/>
            </a:pPr>
            <a:r>
              <a:rPr lang="es-MX" dirty="0" smtClean="0"/>
              <a:t>Solidez de la estructura.</a:t>
            </a:r>
          </a:p>
          <a:p>
            <a:pPr marL="88900" indent="-88900">
              <a:buFont typeface="Arial" panose="020B0604020202020204" pitchFamily="34" charset="0"/>
              <a:buChar char="•"/>
            </a:pPr>
            <a:r>
              <a:rPr lang="es-MX" dirty="0" smtClean="0"/>
              <a:t>Costo – beneficio</a:t>
            </a:r>
          </a:p>
          <a:p>
            <a:pPr algn="ctr"/>
            <a:r>
              <a:rPr lang="es-MX" b="1" dirty="0" smtClean="0"/>
              <a:t>¿REALES?</a:t>
            </a:r>
            <a:endParaRPr lang="es-MX" b="1" dirty="0"/>
          </a:p>
        </p:txBody>
      </p:sp>
      <p:sp>
        <p:nvSpPr>
          <p:cNvPr id="16" name="CuadroTexto 15"/>
          <p:cNvSpPr txBox="1"/>
          <p:nvPr/>
        </p:nvSpPr>
        <p:spPr>
          <a:xfrm>
            <a:off x="6233587" y="3761691"/>
            <a:ext cx="2087637" cy="2031325"/>
          </a:xfrm>
          <a:prstGeom prst="rect">
            <a:avLst/>
          </a:prstGeom>
          <a:noFill/>
        </p:spPr>
        <p:txBody>
          <a:bodyPr wrap="square" rtlCol="0">
            <a:spAutoFit/>
          </a:bodyPr>
          <a:lstStyle/>
          <a:p>
            <a:pPr marL="88900" indent="-88900">
              <a:buFont typeface="Arial" panose="020B0604020202020204" pitchFamily="34" charset="0"/>
              <a:buChar char="•"/>
            </a:pPr>
            <a:r>
              <a:rPr lang="es-MX" dirty="0" smtClean="0"/>
              <a:t>Inyección de recursos (retorno).</a:t>
            </a:r>
          </a:p>
          <a:p>
            <a:pPr marL="88900" indent="-88900">
              <a:buFont typeface="Arial" panose="020B0604020202020204" pitchFamily="34" charset="0"/>
              <a:buChar char="•"/>
            </a:pPr>
            <a:r>
              <a:rPr lang="es-MX" dirty="0" smtClean="0"/>
              <a:t>Origen del ingreso.</a:t>
            </a:r>
          </a:p>
          <a:p>
            <a:pPr marL="88900" indent="-88900">
              <a:buFont typeface="Arial" panose="020B0604020202020204" pitchFamily="34" charset="0"/>
              <a:buChar char="•"/>
            </a:pPr>
            <a:r>
              <a:rPr lang="es-MX" dirty="0" smtClean="0"/>
              <a:t>Estatus en el extranjero.</a:t>
            </a:r>
          </a:p>
          <a:p>
            <a:pPr marL="88900" indent="-88900">
              <a:buFont typeface="Arial" panose="020B0604020202020204" pitchFamily="34" charset="0"/>
              <a:buChar char="•"/>
            </a:pPr>
            <a:r>
              <a:rPr lang="es-MX" dirty="0" smtClean="0"/>
              <a:t>Credibilidad de la figura.</a:t>
            </a:r>
            <a:endParaRPr lang="es-MX" dirty="0"/>
          </a:p>
        </p:txBody>
      </p:sp>
      <p:pic>
        <p:nvPicPr>
          <p:cNvPr id="1024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8024" y="6087917"/>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03405" y="6244226"/>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325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txBox="1">
            <a:spLocks/>
          </p:cNvSpPr>
          <p:nvPr/>
        </p:nvSpPr>
        <p:spPr>
          <a:xfrm>
            <a:off x="251520" y="144395"/>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2"/>
              </a:buBlip>
            </a:pPr>
            <a:r>
              <a:rPr lang="es-MX" sz="3000" dirty="0" smtClean="0">
                <a:latin typeface="Calibri (Cuerpo)"/>
              </a:rPr>
              <a:t> Inversión Extranjera</a:t>
            </a:r>
          </a:p>
        </p:txBody>
      </p:sp>
      <p:pic>
        <p:nvPicPr>
          <p:cNvPr id="4" name="Imagen 3"/>
          <p:cNvPicPr>
            <a:picLocks noChangeAspect="1"/>
          </p:cNvPicPr>
          <p:nvPr/>
        </p:nvPicPr>
        <p:blipFill>
          <a:blip r:embed="rId3"/>
          <a:stretch>
            <a:fillRect/>
          </a:stretch>
        </p:blipFill>
        <p:spPr>
          <a:xfrm>
            <a:off x="6444208" y="1370156"/>
            <a:ext cx="1536383" cy="1536383"/>
          </a:xfrm>
          <a:prstGeom prst="rect">
            <a:avLst/>
          </a:prstGeom>
        </p:spPr>
      </p:pic>
      <p:sp>
        <p:nvSpPr>
          <p:cNvPr id="5" name="CuadroTexto 4"/>
          <p:cNvSpPr txBox="1"/>
          <p:nvPr/>
        </p:nvSpPr>
        <p:spPr>
          <a:xfrm>
            <a:off x="481923" y="980728"/>
            <a:ext cx="7831548" cy="461665"/>
          </a:xfrm>
          <a:prstGeom prst="rect">
            <a:avLst/>
          </a:prstGeom>
          <a:noFill/>
        </p:spPr>
        <p:txBody>
          <a:bodyPr wrap="square" rtlCol="0">
            <a:spAutoFit/>
          </a:bodyPr>
          <a:lstStyle/>
          <a:p>
            <a:pPr marL="11113" defTabSz="442913"/>
            <a:r>
              <a:rPr lang="es-MX" sz="2400" b="1" dirty="0" smtClean="0"/>
              <a:t>Ejercicio numérico: Depósitos en el extranjero</a:t>
            </a:r>
          </a:p>
        </p:txBody>
      </p:sp>
      <p:pic>
        <p:nvPicPr>
          <p:cNvPr id="8" name="Imagen 7"/>
          <p:cNvPicPr>
            <a:picLocks noChangeAspect="1"/>
          </p:cNvPicPr>
          <p:nvPr/>
        </p:nvPicPr>
        <p:blipFill>
          <a:blip r:embed="rId4"/>
          <a:stretch>
            <a:fillRect/>
          </a:stretch>
        </p:blipFill>
        <p:spPr>
          <a:xfrm>
            <a:off x="295597" y="2060848"/>
            <a:ext cx="8596883" cy="3888432"/>
          </a:xfrm>
          <a:prstGeom prst="rect">
            <a:avLst/>
          </a:prstGeom>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6093296"/>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9940" y="6175845"/>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460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71600" y="409267"/>
            <a:ext cx="8448872" cy="1656184"/>
          </a:xfrm>
        </p:spPr>
        <p:txBody>
          <a:bodyPr>
            <a:noAutofit/>
          </a:bodyPr>
          <a:lstStyle/>
          <a:p>
            <a:pPr algn="ctr"/>
            <a:r>
              <a:rPr lang="es-MX" sz="6600" i="1" dirty="0" smtClean="0">
                <a:effectLst>
                  <a:outerShdw blurRad="38100" dist="38100" dir="2700000" algn="tl">
                    <a:srgbClr val="000000">
                      <a:alpha val="43137"/>
                    </a:srgbClr>
                  </a:outerShdw>
                </a:effectLst>
                <a:latin typeface="+mn-lt"/>
              </a:rPr>
              <a:t>Consideraciones Fiscales</a:t>
            </a:r>
            <a:endParaRPr lang="es-MX" sz="6600" i="1" dirty="0">
              <a:effectLst>
                <a:outerShdw blurRad="38100" dist="38100" dir="2700000" algn="tl">
                  <a:srgbClr val="000000">
                    <a:alpha val="43137"/>
                  </a:srgbClr>
                </a:outerShdw>
              </a:effectLst>
              <a:latin typeface="+mn-lt"/>
            </a:endParaRPr>
          </a:p>
        </p:txBody>
      </p:sp>
      <p:pic>
        <p:nvPicPr>
          <p:cNvPr id="6152" name="Picture 8" descr="http://t1.ftcdn.net/jpg/00/59/74/58/240_F_59745864_3m0diqEzQRB2q2gzmQSxrlRFzuBInm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175453"/>
            <a:ext cx="3600400" cy="454787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flipH="1">
            <a:off x="3347864" y="2492896"/>
            <a:ext cx="2376264" cy="1200329"/>
          </a:xfrm>
          <a:prstGeom prst="rect">
            <a:avLst/>
          </a:prstGeom>
          <a:noFill/>
        </p:spPr>
        <p:txBody>
          <a:bodyPr wrap="square" rtlCol="0">
            <a:spAutoFit/>
          </a:bodyPr>
          <a:lstStyle/>
          <a:p>
            <a:pPr algn="ctr"/>
            <a:r>
              <a:rPr lang="es-MX" sz="3600" b="1" i="1" dirty="0" smtClean="0">
                <a:solidFill>
                  <a:srgbClr val="D4A130"/>
                </a:solidFill>
                <a:effectLst>
                  <a:outerShdw blurRad="38100" dist="38100" dir="2700000" algn="tl">
                    <a:srgbClr val="000000">
                      <a:alpha val="43137"/>
                    </a:srgbClr>
                  </a:outerShdw>
                </a:effectLst>
              </a:rPr>
              <a:t>Empresa y Planeación</a:t>
            </a:r>
            <a:endParaRPr lang="es-MX" sz="3600" b="1" i="1" dirty="0">
              <a:solidFill>
                <a:srgbClr val="D4A130"/>
              </a:solidFill>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052393"/>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6188992"/>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85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1"/>
          <p:cNvSpPr txBox="1">
            <a:spLocks/>
          </p:cNvSpPr>
          <p:nvPr/>
        </p:nvSpPr>
        <p:spPr>
          <a:xfrm>
            <a:off x="251520" y="188640"/>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2"/>
              </a:buBlip>
            </a:pPr>
            <a:r>
              <a:rPr lang="es-MX" sz="3000" dirty="0" smtClean="0">
                <a:latin typeface="Calibri (Cuerpo)"/>
              </a:rPr>
              <a:t> Desarrollos Inmobiliarios</a:t>
            </a:r>
          </a:p>
        </p:txBody>
      </p:sp>
      <p:sp>
        <p:nvSpPr>
          <p:cNvPr id="17" name="CuadroTexto 16"/>
          <p:cNvSpPr txBox="1"/>
          <p:nvPr/>
        </p:nvSpPr>
        <p:spPr>
          <a:xfrm>
            <a:off x="0" y="1772816"/>
            <a:ext cx="4427985" cy="4893647"/>
          </a:xfrm>
          <a:prstGeom prst="rect">
            <a:avLst/>
          </a:prstGeom>
          <a:noFill/>
        </p:spPr>
        <p:txBody>
          <a:bodyPr wrap="square" rtlCol="0">
            <a:spAutoFit/>
          </a:bodyPr>
          <a:lstStyle/>
          <a:p>
            <a:pPr defTabSz="442913"/>
            <a:r>
              <a:rPr lang="es-MX" sz="2400" b="1" i="1" dirty="0" smtClean="0"/>
              <a:t>Acumulación del Ingreso:</a:t>
            </a:r>
          </a:p>
          <a:p>
            <a:pPr defTabSz="442913"/>
            <a:endParaRPr lang="es-MX" sz="2400" dirty="0" smtClean="0"/>
          </a:p>
          <a:p>
            <a:pPr marL="342900" indent="-342900" defTabSz="442913">
              <a:buBlip>
                <a:blip r:embed="rId3"/>
              </a:buBlip>
            </a:pPr>
            <a:r>
              <a:rPr lang="es-MX" sz="2400" dirty="0" smtClean="0"/>
              <a:t>Precio total, en la recepción de cualquier anticipo.</a:t>
            </a:r>
          </a:p>
          <a:p>
            <a:pPr defTabSz="442913"/>
            <a:endParaRPr lang="es-MX" sz="2400" dirty="0" smtClean="0"/>
          </a:p>
          <a:p>
            <a:pPr marL="342900" indent="-342900" defTabSz="442913">
              <a:buBlip>
                <a:blip r:embed="rId3"/>
              </a:buBlip>
            </a:pPr>
            <a:r>
              <a:rPr lang="es-MX" sz="2400" dirty="0" smtClean="0"/>
              <a:t>Ingreso obtenido.</a:t>
            </a:r>
          </a:p>
          <a:p>
            <a:pPr defTabSz="442913"/>
            <a:endParaRPr lang="es-MX" sz="2400" dirty="0" smtClean="0"/>
          </a:p>
          <a:p>
            <a:pPr marL="342900" indent="-342900" defTabSz="442913">
              <a:buBlip>
                <a:blip r:embed="rId3"/>
              </a:buBlip>
            </a:pPr>
            <a:endParaRPr lang="es-MX" sz="2400" dirty="0" smtClean="0"/>
          </a:p>
          <a:p>
            <a:pPr marL="342900" indent="-342900" defTabSz="442913">
              <a:buBlip>
                <a:blip r:embed="rId3"/>
              </a:buBlip>
            </a:pPr>
            <a:r>
              <a:rPr lang="es-MX" sz="2400" dirty="0" smtClean="0"/>
              <a:t>Cobros parciales, opción RMF.</a:t>
            </a:r>
          </a:p>
          <a:p>
            <a:pPr defTabSz="442913"/>
            <a:endParaRPr lang="es-MX" sz="2400" dirty="0" smtClean="0"/>
          </a:p>
          <a:p>
            <a:pPr defTabSz="442913"/>
            <a:endParaRPr lang="es-MX" sz="2400" dirty="0" smtClean="0"/>
          </a:p>
          <a:p>
            <a:pPr marL="342900" indent="-342900" defTabSz="442913">
              <a:buBlip>
                <a:blip r:embed="rId3"/>
              </a:buBlip>
            </a:pPr>
            <a:r>
              <a:rPr lang="es-MX" sz="2400" dirty="0" smtClean="0"/>
              <a:t>Precio exigible, enajenación a plazo, decreto.</a:t>
            </a:r>
          </a:p>
        </p:txBody>
      </p:sp>
      <p:pic>
        <p:nvPicPr>
          <p:cNvPr id="19" name="Imagen 18"/>
          <p:cNvPicPr>
            <a:picLocks noChangeAspect="1"/>
          </p:cNvPicPr>
          <p:nvPr/>
        </p:nvPicPr>
        <p:blipFill>
          <a:blip r:embed="rId4"/>
          <a:stretch>
            <a:fillRect/>
          </a:stretch>
        </p:blipFill>
        <p:spPr>
          <a:xfrm>
            <a:off x="6968905" y="35974"/>
            <a:ext cx="2143125" cy="2133600"/>
          </a:xfrm>
          <a:prstGeom prst="rect">
            <a:avLst/>
          </a:prstGeom>
        </p:spPr>
      </p:pic>
      <p:sp>
        <p:nvSpPr>
          <p:cNvPr id="20" name="CuadroTexto 19"/>
          <p:cNvSpPr txBox="1"/>
          <p:nvPr/>
        </p:nvSpPr>
        <p:spPr>
          <a:xfrm>
            <a:off x="4572000" y="1772816"/>
            <a:ext cx="4392488" cy="4524315"/>
          </a:xfrm>
          <a:prstGeom prst="rect">
            <a:avLst/>
          </a:prstGeom>
          <a:noFill/>
        </p:spPr>
        <p:txBody>
          <a:bodyPr wrap="square" rtlCol="0">
            <a:spAutoFit/>
          </a:bodyPr>
          <a:lstStyle/>
          <a:p>
            <a:pPr defTabSz="442913"/>
            <a:r>
              <a:rPr lang="es-MX" sz="2400" b="1" i="1" dirty="0" smtClean="0"/>
              <a:t>Deducción del Costo:</a:t>
            </a:r>
          </a:p>
          <a:p>
            <a:pPr defTabSz="442913"/>
            <a:endParaRPr lang="es-MX" sz="2400" dirty="0" smtClean="0"/>
          </a:p>
          <a:p>
            <a:pPr marL="342900" indent="-342900" defTabSz="442913">
              <a:buBlip>
                <a:blip r:embed="rId3"/>
              </a:buBlip>
            </a:pPr>
            <a:r>
              <a:rPr lang="es-MX" sz="2400" dirty="0" smtClean="0"/>
              <a:t>Costo ejercido, no proporcional al ingreso.</a:t>
            </a:r>
          </a:p>
          <a:p>
            <a:pPr defTabSz="442913"/>
            <a:endParaRPr lang="es-MX" sz="2400" dirty="0" smtClean="0"/>
          </a:p>
          <a:p>
            <a:pPr marL="342900" indent="-342900" defTabSz="442913">
              <a:buBlip>
                <a:blip r:embed="rId3"/>
              </a:buBlip>
            </a:pPr>
            <a:r>
              <a:rPr lang="es-MX" sz="2400" dirty="0" smtClean="0"/>
              <a:t>Avance de obra, con ajustes anuales.</a:t>
            </a:r>
          </a:p>
          <a:p>
            <a:pPr marL="342900" indent="-342900" defTabSz="442913">
              <a:buBlip>
                <a:blip r:embed="rId3"/>
              </a:buBlip>
            </a:pPr>
            <a:endParaRPr lang="es-MX" sz="2400" dirty="0" smtClean="0"/>
          </a:p>
          <a:p>
            <a:pPr marL="342900" indent="-342900" defTabSz="442913">
              <a:buBlip>
                <a:blip r:embed="rId3"/>
              </a:buBlip>
            </a:pPr>
            <a:r>
              <a:rPr lang="es-MX" sz="2400" dirty="0" smtClean="0"/>
              <a:t>Costo estimado con base en costo real/ingreso real.</a:t>
            </a:r>
          </a:p>
          <a:p>
            <a:pPr defTabSz="442913"/>
            <a:endParaRPr lang="es-MX" sz="2400" dirty="0" smtClean="0"/>
          </a:p>
          <a:p>
            <a:pPr marL="342900" indent="-342900" defTabSz="442913">
              <a:buBlip>
                <a:blip r:embed="rId3"/>
              </a:buBlip>
            </a:pPr>
            <a:r>
              <a:rPr lang="es-MX" sz="2400" dirty="0" smtClean="0"/>
              <a:t>Costo proporcional al ingreso.</a:t>
            </a:r>
          </a:p>
        </p:txBody>
      </p:sp>
      <p:pic>
        <p:nvPicPr>
          <p:cNvPr id="21" name="Imagen 20"/>
          <p:cNvPicPr>
            <a:picLocks noChangeAspect="1"/>
          </p:cNvPicPr>
          <p:nvPr/>
        </p:nvPicPr>
        <p:blipFill>
          <a:blip r:embed="rId5"/>
          <a:stretch>
            <a:fillRect/>
          </a:stretch>
        </p:blipFill>
        <p:spPr>
          <a:xfrm>
            <a:off x="3377354" y="3631022"/>
            <a:ext cx="931599" cy="807901"/>
          </a:xfrm>
          <a:prstGeom prst="rect">
            <a:avLst/>
          </a:prstGeom>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5" y="6169025"/>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8339" y="6251574"/>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853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a:off x="395536" y="908720"/>
            <a:ext cx="6912768" cy="5262979"/>
          </a:xfrm>
          <a:prstGeom prst="rect">
            <a:avLst/>
          </a:prstGeom>
          <a:noFill/>
        </p:spPr>
        <p:txBody>
          <a:bodyPr wrap="square" rtlCol="0">
            <a:spAutoFit/>
          </a:bodyPr>
          <a:lstStyle/>
          <a:p>
            <a:pPr defTabSz="442913"/>
            <a:r>
              <a:rPr lang="es-MX" sz="2800" b="1" i="1" dirty="0" smtClean="0"/>
              <a:t>Impacto del IVA en el Costo: Casa-Habitación</a:t>
            </a:r>
          </a:p>
          <a:p>
            <a:pPr defTabSz="442913"/>
            <a:endParaRPr lang="es-MX" sz="2800" dirty="0" smtClean="0"/>
          </a:p>
          <a:p>
            <a:pPr marL="342900" indent="-342900" defTabSz="442913">
              <a:buBlip>
                <a:blip r:embed="rId2"/>
              </a:buBlip>
            </a:pPr>
            <a:r>
              <a:rPr lang="es-MX" sz="2800" dirty="0" smtClean="0"/>
              <a:t>Exención en servicios de construcción para casa habitación: ¿parcial Vs total?</a:t>
            </a:r>
          </a:p>
          <a:p>
            <a:pPr defTabSz="442913"/>
            <a:endParaRPr lang="es-MX" sz="2800" dirty="0" smtClean="0"/>
          </a:p>
          <a:p>
            <a:pPr marL="342900" indent="-342900" defTabSz="442913">
              <a:buBlip>
                <a:blip r:embed="rId2"/>
              </a:buBlip>
            </a:pPr>
            <a:r>
              <a:rPr lang="es-MX" sz="2800" dirty="0" smtClean="0"/>
              <a:t>Criterio del SAT.</a:t>
            </a:r>
          </a:p>
          <a:p>
            <a:pPr defTabSz="442913"/>
            <a:endParaRPr lang="es-MX" sz="2800" dirty="0" smtClean="0"/>
          </a:p>
          <a:p>
            <a:pPr marL="342900" indent="-342900" defTabSz="442913">
              <a:buBlip>
                <a:blip r:embed="rId2"/>
              </a:buBlip>
            </a:pPr>
            <a:r>
              <a:rPr lang="es-MX" sz="2800" dirty="0" smtClean="0"/>
              <a:t>Decreto: información del pasado y gravamen a partir de 2015.</a:t>
            </a:r>
          </a:p>
          <a:p>
            <a:pPr defTabSz="442913"/>
            <a:endParaRPr lang="es-MX" sz="2800" dirty="0" smtClean="0"/>
          </a:p>
          <a:p>
            <a:pPr marL="342900" indent="-342900" defTabSz="442913">
              <a:buBlip>
                <a:blip r:embed="rId2"/>
              </a:buBlip>
            </a:pPr>
            <a:r>
              <a:rPr lang="es-MX" sz="2800" dirty="0" smtClean="0"/>
              <a:t>PRODECON: SAT debe precisar definiciones y criterio.</a:t>
            </a:r>
          </a:p>
        </p:txBody>
      </p:sp>
      <p:sp>
        <p:nvSpPr>
          <p:cNvPr id="9" name="Marcador de contenido 1"/>
          <p:cNvSpPr txBox="1">
            <a:spLocks/>
          </p:cNvSpPr>
          <p:nvPr/>
        </p:nvSpPr>
        <p:spPr>
          <a:xfrm>
            <a:off x="179512" y="245764"/>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3"/>
              </a:buBlip>
            </a:pPr>
            <a:r>
              <a:rPr lang="es-MX" sz="3000" dirty="0" smtClean="0">
                <a:latin typeface="Calibri (Cuerpo)"/>
              </a:rPr>
              <a:t> Desarrollos Inmobiliarios</a:t>
            </a:r>
          </a:p>
        </p:txBody>
      </p:sp>
      <p:pic>
        <p:nvPicPr>
          <p:cNvPr id="5" name="Imagen 4"/>
          <p:cNvPicPr>
            <a:picLocks noChangeAspect="1"/>
          </p:cNvPicPr>
          <p:nvPr/>
        </p:nvPicPr>
        <p:blipFill>
          <a:blip r:embed="rId4"/>
          <a:stretch>
            <a:fillRect/>
          </a:stretch>
        </p:blipFill>
        <p:spPr>
          <a:xfrm>
            <a:off x="6732240" y="4423260"/>
            <a:ext cx="2411760" cy="2411760"/>
          </a:xfrm>
          <a:prstGeom prst="rect">
            <a:avLst/>
          </a:prstGeom>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6093296"/>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855" y="6217493"/>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78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1"/>
          <p:cNvSpPr txBox="1">
            <a:spLocks/>
          </p:cNvSpPr>
          <p:nvPr/>
        </p:nvSpPr>
        <p:spPr>
          <a:xfrm>
            <a:off x="179512" y="245764"/>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2"/>
              </a:buBlip>
            </a:pPr>
            <a:r>
              <a:rPr lang="es-MX" sz="3000" dirty="0" smtClean="0">
                <a:latin typeface="Calibri (Cuerpo)"/>
              </a:rPr>
              <a:t>Arrendamiento: Financiero o Puro</a:t>
            </a:r>
          </a:p>
        </p:txBody>
      </p:sp>
      <p:pic>
        <p:nvPicPr>
          <p:cNvPr id="10242" name="Picture 2" descr="Resultado de imagen para inversión inmue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29" y="1052736"/>
            <a:ext cx="3709520" cy="223341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dinero vola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632" y="3317356"/>
            <a:ext cx="3312368" cy="3312368"/>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926369" y="3312573"/>
            <a:ext cx="2160240" cy="523220"/>
          </a:xfrm>
          <a:prstGeom prst="rect">
            <a:avLst/>
          </a:prstGeom>
          <a:noFill/>
        </p:spPr>
        <p:txBody>
          <a:bodyPr wrap="square" rtlCol="0">
            <a:spAutoFit/>
          </a:bodyPr>
          <a:lstStyle/>
          <a:p>
            <a:pPr marL="342900" indent="-342900" algn="ctr" defTabSz="442913">
              <a:buBlip>
                <a:blip r:embed="rId5"/>
              </a:buBlip>
            </a:pPr>
            <a:r>
              <a:rPr lang="es-MX" sz="2800" dirty="0" smtClean="0"/>
              <a:t>INVERSIÓN</a:t>
            </a:r>
          </a:p>
        </p:txBody>
      </p:sp>
      <p:sp>
        <p:nvSpPr>
          <p:cNvPr id="13" name="CuadroTexto 12"/>
          <p:cNvSpPr txBox="1"/>
          <p:nvPr/>
        </p:nvSpPr>
        <p:spPr>
          <a:xfrm>
            <a:off x="6407696" y="2564904"/>
            <a:ext cx="2160240" cy="523220"/>
          </a:xfrm>
          <a:prstGeom prst="rect">
            <a:avLst/>
          </a:prstGeom>
          <a:noFill/>
        </p:spPr>
        <p:txBody>
          <a:bodyPr wrap="square" rtlCol="0">
            <a:spAutoFit/>
          </a:bodyPr>
          <a:lstStyle/>
          <a:p>
            <a:pPr marL="342900" indent="-342900" algn="ctr" defTabSz="442913">
              <a:buBlip>
                <a:blip r:embed="rId5"/>
              </a:buBlip>
            </a:pPr>
            <a:r>
              <a:rPr lang="es-MX" sz="2800" dirty="0" smtClean="0"/>
              <a:t>GASTO</a:t>
            </a:r>
          </a:p>
        </p:txBody>
      </p:sp>
      <p:pic>
        <p:nvPicPr>
          <p:cNvPr id="3" name="Imagen 2"/>
          <p:cNvPicPr>
            <a:picLocks noChangeAspect="1"/>
          </p:cNvPicPr>
          <p:nvPr/>
        </p:nvPicPr>
        <p:blipFill>
          <a:blip r:embed="rId6"/>
          <a:stretch>
            <a:fillRect/>
          </a:stretch>
        </p:blipFill>
        <p:spPr>
          <a:xfrm>
            <a:off x="3861249" y="2502620"/>
            <a:ext cx="2143125" cy="2143125"/>
          </a:xfrm>
          <a:prstGeom prst="rect">
            <a:avLst/>
          </a:prstGeom>
        </p:spPr>
      </p:pic>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1" y="6124401"/>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6237312"/>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1"/>
          <p:cNvSpPr txBox="1">
            <a:spLocks/>
          </p:cNvSpPr>
          <p:nvPr/>
        </p:nvSpPr>
        <p:spPr>
          <a:xfrm>
            <a:off x="179512" y="605804"/>
            <a:ext cx="8856984" cy="302916"/>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2"/>
              </a:buBlip>
            </a:pPr>
            <a:r>
              <a:rPr lang="es-MX" sz="3000" dirty="0" smtClean="0">
                <a:latin typeface="Calibri (Cuerpo)"/>
              </a:rPr>
              <a:t>Remuneración a Socios: Utilidades SC vs SA</a:t>
            </a:r>
          </a:p>
        </p:txBody>
      </p:sp>
      <p:sp>
        <p:nvSpPr>
          <p:cNvPr id="13" name="CuadroTexto 12"/>
          <p:cNvSpPr txBox="1"/>
          <p:nvPr/>
        </p:nvSpPr>
        <p:spPr>
          <a:xfrm>
            <a:off x="628884" y="1124744"/>
            <a:ext cx="7831548" cy="1569660"/>
          </a:xfrm>
          <a:prstGeom prst="rect">
            <a:avLst/>
          </a:prstGeom>
          <a:noFill/>
        </p:spPr>
        <p:txBody>
          <a:bodyPr wrap="square" rtlCol="0">
            <a:spAutoFit/>
          </a:bodyPr>
          <a:lstStyle/>
          <a:p>
            <a:pPr marL="11113" defTabSz="442913"/>
            <a:r>
              <a:rPr lang="es-MX" sz="2400" dirty="0" smtClean="0"/>
              <a:t>El impacto que tiene el Impuesto Sobre la Renta sobre las utilidades repartidas como remanente en una Sociedad Civil es menor al que se tiene en una Sociedad Mercantil derivado ello de los siguientes factores:</a:t>
            </a:r>
          </a:p>
        </p:txBody>
      </p:sp>
      <p:sp>
        <p:nvSpPr>
          <p:cNvPr id="14" name="CuadroTexto 13"/>
          <p:cNvSpPr txBox="1"/>
          <p:nvPr/>
        </p:nvSpPr>
        <p:spPr>
          <a:xfrm>
            <a:off x="628884" y="2780928"/>
            <a:ext cx="8119580" cy="3785652"/>
          </a:xfrm>
          <a:prstGeom prst="rect">
            <a:avLst/>
          </a:prstGeom>
          <a:noFill/>
        </p:spPr>
        <p:txBody>
          <a:bodyPr wrap="square" rtlCol="0">
            <a:spAutoFit/>
          </a:bodyPr>
          <a:lstStyle/>
          <a:p>
            <a:pPr marL="11113" defTabSz="442913"/>
            <a:r>
              <a:rPr lang="es-MX" sz="2400" dirty="0" smtClean="0"/>
              <a:t>En una </a:t>
            </a:r>
            <a:r>
              <a:rPr lang="es-MX" sz="2400" b="1" i="1" dirty="0" smtClean="0"/>
              <a:t>Sociedad Civil</a:t>
            </a:r>
            <a:r>
              <a:rPr lang="es-MX" sz="2400" dirty="0" smtClean="0"/>
              <a:t>:</a:t>
            </a:r>
          </a:p>
          <a:p>
            <a:pPr marL="354013" indent="-342900" defTabSz="442913">
              <a:buBlip>
                <a:blip r:embed="rId3"/>
              </a:buBlip>
            </a:pPr>
            <a:endParaRPr lang="es-MX" sz="2400" dirty="0" smtClean="0"/>
          </a:p>
          <a:p>
            <a:pPr marL="354013" indent="-342900" defTabSz="442913">
              <a:buBlip>
                <a:blip r:embed="rId3"/>
              </a:buBlip>
            </a:pPr>
            <a:r>
              <a:rPr lang="es-MX" sz="2400" dirty="0" smtClean="0"/>
              <a:t>Tasa efectiva máxima para la PF: 35%</a:t>
            </a:r>
          </a:p>
          <a:p>
            <a:pPr marL="11113" defTabSz="442913"/>
            <a:endParaRPr lang="es-MX" sz="2400" dirty="0" smtClean="0"/>
          </a:p>
          <a:p>
            <a:pPr marL="11113" defTabSz="442913"/>
            <a:r>
              <a:rPr lang="es-MX" sz="2400" dirty="0" smtClean="0"/>
              <a:t>En </a:t>
            </a:r>
            <a:r>
              <a:rPr lang="es-MX" sz="2400" dirty="0"/>
              <a:t>una </a:t>
            </a:r>
            <a:r>
              <a:rPr lang="es-MX" sz="2400" b="1" i="1" dirty="0"/>
              <a:t>Sociedad </a:t>
            </a:r>
            <a:r>
              <a:rPr lang="es-MX" sz="2400" b="1" i="1" dirty="0" smtClean="0"/>
              <a:t>Mercantil</a:t>
            </a:r>
            <a:r>
              <a:rPr lang="es-MX" sz="2400" dirty="0" smtClean="0"/>
              <a:t>:</a:t>
            </a:r>
            <a:endParaRPr lang="es-MX" sz="2400" dirty="0"/>
          </a:p>
          <a:p>
            <a:pPr marL="354013" indent="-342900" defTabSz="442913">
              <a:buBlip>
                <a:blip r:embed="rId3"/>
              </a:buBlip>
            </a:pPr>
            <a:endParaRPr lang="es-MX" sz="2400" dirty="0" smtClean="0"/>
          </a:p>
          <a:p>
            <a:pPr marL="354013" indent="-342900" defTabSz="442913">
              <a:buBlip>
                <a:blip r:embed="rId3"/>
              </a:buBlip>
            </a:pPr>
            <a:r>
              <a:rPr lang="es-MX" sz="2400" dirty="0" smtClean="0"/>
              <a:t>Tasa efectiva Persona Moral: </a:t>
            </a:r>
            <a:r>
              <a:rPr lang="es-MX" sz="2400" b="1" dirty="0" smtClean="0"/>
              <a:t>30%</a:t>
            </a:r>
          </a:p>
          <a:p>
            <a:pPr marL="354013" indent="-342900" defTabSz="442913">
              <a:buBlip>
                <a:blip r:embed="rId3"/>
              </a:buBlip>
            </a:pPr>
            <a:r>
              <a:rPr lang="es-MX" sz="2400" dirty="0" smtClean="0"/>
              <a:t>ISR retenido definitivo adicional a dividendos 2014: 10% que se traduce en un </a:t>
            </a:r>
            <a:r>
              <a:rPr lang="es-MX" sz="2400" b="1" dirty="0" smtClean="0"/>
              <a:t>7%.</a:t>
            </a:r>
          </a:p>
          <a:p>
            <a:pPr marL="354013" indent="-342900" defTabSz="442913">
              <a:buBlip>
                <a:blip r:embed="rId3"/>
              </a:buBlip>
            </a:pPr>
            <a:r>
              <a:rPr lang="es-MX" sz="2400" dirty="0" smtClean="0"/>
              <a:t>Diferencial de tasas PM Vs PF: </a:t>
            </a:r>
            <a:r>
              <a:rPr lang="es-MX" sz="2400" b="1" dirty="0" smtClean="0"/>
              <a:t>5%</a:t>
            </a:r>
            <a:endParaRPr lang="es-MX" sz="2400" b="1"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933" y="5980385"/>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6145485"/>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775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1"/>
          <p:cNvSpPr txBox="1">
            <a:spLocks/>
          </p:cNvSpPr>
          <p:nvPr/>
        </p:nvSpPr>
        <p:spPr>
          <a:xfrm>
            <a:off x="179512" y="605804"/>
            <a:ext cx="8856984" cy="302916"/>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2"/>
              </a:buBlip>
            </a:pPr>
            <a:r>
              <a:rPr lang="es-MX" sz="3000" dirty="0" smtClean="0">
                <a:latin typeface="Calibri (Cuerpo)"/>
              </a:rPr>
              <a:t>Remuneración a Socios: Utilidades SC vs SA</a:t>
            </a:r>
          </a:p>
        </p:txBody>
      </p:sp>
      <p:sp>
        <p:nvSpPr>
          <p:cNvPr id="13" name="CuadroTexto 12"/>
          <p:cNvSpPr txBox="1"/>
          <p:nvPr/>
        </p:nvSpPr>
        <p:spPr>
          <a:xfrm>
            <a:off x="628884" y="980728"/>
            <a:ext cx="7831548" cy="461665"/>
          </a:xfrm>
          <a:prstGeom prst="rect">
            <a:avLst/>
          </a:prstGeom>
          <a:noFill/>
        </p:spPr>
        <p:txBody>
          <a:bodyPr wrap="square" rtlCol="0">
            <a:spAutoFit/>
          </a:bodyPr>
          <a:lstStyle/>
          <a:p>
            <a:pPr marL="11113" defTabSz="442913"/>
            <a:r>
              <a:rPr lang="es-MX" sz="2400" b="1" dirty="0" smtClean="0"/>
              <a:t>Ejercicio numérico:</a:t>
            </a:r>
          </a:p>
        </p:txBody>
      </p:sp>
      <p:cxnSp>
        <p:nvCxnSpPr>
          <p:cNvPr id="8" name="Conector recto 7"/>
          <p:cNvCxnSpPr/>
          <p:nvPr/>
        </p:nvCxnSpPr>
        <p:spPr>
          <a:xfrm flipV="1">
            <a:off x="179512" y="3717032"/>
            <a:ext cx="8830158" cy="184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Imagen 10"/>
          <p:cNvPicPr>
            <a:picLocks noChangeAspect="1"/>
          </p:cNvPicPr>
          <p:nvPr/>
        </p:nvPicPr>
        <p:blipFill>
          <a:blip r:embed="rId3"/>
          <a:stretch>
            <a:fillRect/>
          </a:stretch>
        </p:blipFill>
        <p:spPr>
          <a:xfrm>
            <a:off x="539551" y="1709519"/>
            <a:ext cx="4373247" cy="1736279"/>
          </a:xfrm>
          <a:prstGeom prst="rect">
            <a:avLst/>
          </a:prstGeom>
        </p:spPr>
      </p:pic>
      <p:pic>
        <p:nvPicPr>
          <p:cNvPr id="12" name="Imagen 11"/>
          <p:cNvPicPr>
            <a:picLocks noChangeAspect="1"/>
          </p:cNvPicPr>
          <p:nvPr/>
        </p:nvPicPr>
        <p:blipFill>
          <a:blip r:embed="rId4"/>
          <a:stretch>
            <a:fillRect/>
          </a:stretch>
        </p:blipFill>
        <p:spPr>
          <a:xfrm>
            <a:off x="3059832" y="3883499"/>
            <a:ext cx="5747554" cy="2775888"/>
          </a:xfrm>
          <a:prstGeom prst="rect">
            <a:avLst/>
          </a:prstGeom>
        </p:spPr>
      </p:pic>
      <p:pic>
        <p:nvPicPr>
          <p:cNvPr id="15" name="Imagen 14"/>
          <p:cNvPicPr>
            <a:picLocks noChangeAspect="1"/>
          </p:cNvPicPr>
          <p:nvPr/>
        </p:nvPicPr>
        <p:blipFill>
          <a:blip r:embed="rId5"/>
          <a:stretch>
            <a:fillRect/>
          </a:stretch>
        </p:blipFill>
        <p:spPr>
          <a:xfrm>
            <a:off x="236228" y="3869106"/>
            <a:ext cx="2658086" cy="2658086"/>
          </a:xfrm>
          <a:prstGeom prst="rect">
            <a:avLst/>
          </a:prstGeom>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867072"/>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6507" y="971149"/>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73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409267"/>
            <a:ext cx="8448872" cy="1656184"/>
          </a:xfrm>
        </p:spPr>
        <p:txBody>
          <a:bodyPr>
            <a:noAutofit/>
          </a:bodyPr>
          <a:lstStyle/>
          <a:p>
            <a:pPr algn="ctr"/>
            <a:r>
              <a:rPr lang="es-MX" sz="7600" i="1" dirty="0" smtClean="0">
                <a:effectLst>
                  <a:outerShdw blurRad="38100" dist="38100" dir="2700000" algn="tl">
                    <a:srgbClr val="000000">
                      <a:alpha val="43137"/>
                    </a:srgbClr>
                  </a:outerShdw>
                </a:effectLst>
                <a:latin typeface="+mn-lt"/>
              </a:rPr>
              <a:t>Entorno Fiscal Actual</a:t>
            </a:r>
            <a:endParaRPr lang="es-MX" sz="7600" i="1" dirty="0">
              <a:effectLst>
                <a:outerShdw blurRad="38100" dist="38100" dir="2700000" algn="tl">
                  <a:srgbClr val="000000">
                    <a:alpha val="43137"/>
                  </a:srgbClr>
                </a:outerShdw>
              </a:effectLst>
              <a:latin typeface="+mn-lt"/>
            </a:endParaRPr>
          </a:p>
        </p:txBody>
      </p:sp>
      <p:sp>
        <p:nvSpPr>
          <p:cNvPr id="20" name="AutoShape 10" descr="Resultado de imagen para flechas dob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2" name="Grupo 1"/>
          <p:cNvGrpSpPr/>
          <p:nvPr/>
        </p:nvGrpSpPr>
        <p:grpSpPr>
          <a:xfrm>
            <a:off x="2282492" y="2430607"/>
            <a:ext cx="4608512" cy="4427393"/>
            <a:chOff x="2267744" y="2430607"/>
            <a:chExt cx="4608512" cy="4427393"/>
          </a:xfrm>
        </p:grpSpPr>
        <p:pic>
          <p:nvPicPr>
            <p:cNvPr id="1036" name="Picture 12" descr="Resultado de imagen para flechas do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30607"/>
              <a:ext cx="4608512" cy="4427393"/>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p:cNvSpPr txBox="1"/>
            <p:nvPr/>
          </p:nvSpPr>
          <p:spPr>
            <a:xfrm>
              <a:off x="3275856" y="5373216"/>
              <a:ext cx="2520280" cy="646331"/>
            </a:xfrm>
            <a:prstGeom prst="rect">
              <a:avLst/>
            </a:prstGeom>
            <a:noFill/>
          </p:spPr>
          <p:txBody>
            <a:bodyPr wrap="square" rtlCol="0">
              <a:spAutoFit/>
            </a:bodyPr>
            <a:lstStyle/>
            <a:p>
              <a:pPr algn="ctr"/>
              <a:r>
                <a:rPr lang="es-MX" sz="3600" b="1" i="1" dirty="0" smtClean="0">
                  <a:effectLst>
                    <a:outerShdw blurRad="38100" dist="38100" dir="2700000" algn="tl">
                      <a:srgbClr val="000000">
                        <a:alpha val="43137"/>
                      </a:srgbClr>
                    </a:outerShdw>
                  </a:effectLst>
                </a:rPr>
                <a:t>Substancia</a:t>
              </a:r>
              <a:endParaRPr lang="es-MX" sz="3600" b="1" i="1" dirty="0">
                <a:effectLst>
                  <a:outerShdw blurRad="38100" dist="38100" dir="2700000" algn="tl">
                    <a:srgbClr val="000000">
                      <a:alpha val="43137"/>
                    </a:srgbClr>
                  </a:outerShdw>
                </a:effectLst>
              </a:endParaRPr>
            </a:p>
          </p:txBody>
        </p:sp>
        <p:sp>
          <p:nvSpPr>
            <p:cNvPr id="30" name="CuadroTexto 29"/>
            <p:cNvSpPr txBox="1"/>
            <p:nvPr/>
          </p:nvSpPr>
          <p:spPr>
            <a:xfrm>
              <a:off x="3203848" y="2852936"/>
              <a:ext cx="2678168" cy="646331"/>
            </a:xfrm>
            <a:prstGeom prst="rect">
              <a:avLst/>
            </a:prstGeom>
            <a:noFill/>
          </p:spPr>
          <p:txBody>
            <a:bodyPr wrap="square" rtlCol="0">
              <a:spAutoFit/>
            </a:bodyPr>
            <a:lstStyle/>
            <a:p>
              <a:pPr algn="ctr"/>
              <a:r>
                <a:rPr lang="es-MX" sz="3600" b="1" i="1" dirty="0" smtClean="0">
                  <a:effectLst>
                    <a:outerShdw blurRad="38100" dist="38100" dir="2700000" algn="tl">
                      <a:srgbClr val="000000">
                        <a:alpha val="43137"/>
                      </a:srgbClr>
                    </a:outerShdw>
                  </a:effectLst>
                </a:rPr>
                <a:t>Fiscalización</a:t>
              </a:r>
              <a:endParaRPr lang="es-MX" sz="3600" b="1" i="1" dirty="0">
                <a:effectLst>
                  <a:outerShdw blurRad="38100" dist="38100" dir="2700000" algn="tl">
                    <a:srgbClr val="000000">
                      <a:alpha val="43137"/>
                    </a:srgbClr>
                  </a:outerShdw>
                </a:effectLst>
              </a:endParaRPr>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127805"/>
            <a:ext cx="2088232" cy="68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6467" y="6155581"/>
            <a:ext cx="111601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558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777041" y="1135199"/>
            <a:ext cx="4339256" cy="2054572"/>
          </a:xfrm>
          <a:prstGeom prst="rect">
            <a:avLst/>
          </a:prstGeom>
        </p:spPr>
      </p:pic>
      <p:sp>
        <p:nvSpPr>
          <p:cNvPr id="2" name="Marcador de contenido 1"/>
          <p:cNvSpPr>
            <a:spLocks noGrp="1"/>
          </p:cNvSpPr>
          <p:nvPr>
            <p:ph idx="1"/>
          </p:nvPr>
        </p:nvSpPr>
        <p:spPr>
          <a:xfrm>
            <a:off x="460375" y="1190754"/>
            <a:ext cx="4640993" cy="1414244"/>
          </a:xfrm>
        </p:spPr>
        <p:txBody>
          <a:bodyPr>
            <a:noAutofit/>
          </a:bodyPr>
          <a:lstStyle/>
          <a:p>
            <a:pPr marL="0" indent="0" defTabSz="442913">
              <a:buNone/>
            </a:pPr>
            <a:r>
              <a:rPr lang="es-MX" sz="2400" dirty="0" smtClean="0"/>
              <a:t>El exponencial desarrollo de tecnologías de la información a través de Internet ha provocado que </a:t>
            </a:r>
            <a:r>
              <a:rPr lang="es-MX" sz="2400" b="1" dirty="0" smtClean="0"/>
              <a:t>los  contribuyentes y el Estado se relacionen de una manera completamente distinta </a:t>
            </a:r>
            <a:r>
              <a:rPr lang="es-MX" sz="2400" dirty="0" smtClean="0"/>
              <a:t>a como se venía haciendo hace unos años.</a:t>
            </a:r>
          </a:p>
          <a:p>
            <a:pPr marL="442913" indent="0" defTabSz="442913">
              <a:buNone/>
            </a:pPr>
            <a:endParaRPr lang="es-MX" sz="2400" dirty="0"/>
          </a:p>
        </p:txBody>
      </p:sp>
      <p:sp>
        <p:nvSpPr>
          <p:cNvPr id="8" name="AutoShape 2" descr="Resultado de imagen para fiscalización ico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CuadroTexto 13"/>
          <p:cNvSpPr txBox="1"/>
          <p:nvPr/>
        </p:nvSpPr>
        <p:spPr>
          <a:xfrm>
            <a:off x="5112568" y="3694380"/>
            <a:ext cx="4211960" cy="3046988"/>
          </a:xfrm>
          <a:prstGeom prst="rect">
            <a:avLst/>
          </a:prstGeom>
          <a:noFill/>
        </p:spPr>
        <p:txBody>
          <a:bodyPr wrap="square" rtlCol="0">
            <a:spAutoFit/>
          </a:bodyPr>
          <a:lstStyle/>
          <a:p>
            <a:pPr algn="ctr" defTabSz="442913"/>
            <a:r>
              <a:rPr lang="es-MX" sz="2400" b="1" i="1" dirty="0" smtClean="0"/>
              <a:t>Exposición de Motivos</a:t>
            </a:r>
          </a:p>
          <a:p>
            <a:pPr marL="442913" defTabSz="442913"/>
            <a:endParaRPr lang="es-MX" sz="2400" dirty="0" smtClean="0"/>
          </a:p>
          <a:p>
            <a:pPr marL="354013" indent="-342900" defTabSz="442913">
              <a:buBlip>
                <a:blip r:embed="rId3"/>
              </a:buBlip>
            </a:pPr>
            <a:r>
              <a:rPr lang="es-MX" sz="2400" dirty="0" smtClean="0"/>
              <a:t>Eficiente cobro de contribuciones.</a:t>
            </a:r>
          </a:p>
          <a:p>
            <a:pPr marL="354013" indent="-342900" defTabSz="442913">
              <a:buBlip>
                <a:blip r:embed="rId3"/>
              </a:buBlip>
            </a:pPr>
            <a:r>
              <a:rPr lang="es-MX" sz="2400" dirty="0" smtClean="0"/>
              <a:t>Ampliación del universo auditado.</a:t>
            </a:r>
          </a:p>
          <a:p>
            <a:pPr marL="354013" indent="-342900" defTabSz="442913">
              <a:buBlip>
                <a:blip r:embed="rId3"/>
              </a:buBlip>
            </a:pPr>
            <a:r>
              <a:rPr lang="es-MX" sz="2400" dirty="0" smtClean="0"/>
              <a:t>Sistema tributario sencillo e integral.</a:t>
            </a:r>
            <a:endParaRPr lang="es-MX" sz="2400" dirty="0"/>
          </a:p>
        </p:txBody>
      </p:sp>
      <p:grpSp>
        <p:nvGrpSpPr>
          <p:cNvPr id="17" name="Grupo 16"/>
          <p:cNvGrpSpPr/>
          <p:nvPr/>
        </p:nvGrpSpPr>
        <p:grpSpPr>
          <a:xfrm>
            <a:off x="755576" y="3914099"/>
            <a:ext cx="4345792" cy="2462981"/>
            <a:chOff x="755576" y="3845120"/>
            <a:chExt cx="4345792" cy="2462981"/>
          </a:xfrm>
        </p:grpSpPr>
        <p:sp>
          <p:nvSpPr>
            <p:cNvPr id="16" name="Pentágono 15"/>
            <p:cNvSpPr/>
            <p:nvPr/>
          </p:nvSpPr>
          <p:spPr>
            <a:xfrm>
              <a:off x="755576" y="3845120"/>
              <a:ext cx="4345792" cy="2462981"/>
            </a:xfrm>
            <a:prstGeom prst="homePlate">
              <a:avLst/>
            </a:prstGeom>
            <a:noFill/>
            <a:ln>
              <a:solidFill>
                <a:schemeClr val="bg1">
                  <a:lumMod val="50000"/>
                </a:schemeClr>
              </a:solidFill>
            </a:ln>
            <a:effectLst>
              <a:glow rad="101600">
                <a:schemeClr val="bg1">
                  <a:lumMod val="65000"/>
                  <a:alpha val="40000"/>
                </a:schemeClr>
              </a:glow>
              <a:outerShdw blurRad="50800" dist="38100" dir="2700000" algn="tl" rotWithShape="0">
                <a:prstClr val="black">
                  <a:alpha val="40000"/>
                </a:prstClr>
              </a:outerShdw>
              <a:softEdge rad="12700"/>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indent="0" algn="ctr" defTabSz="442913">
                <a:buNone/>
              </a:pPr>
              <a:endParaRPr lang="es-MX" dirty="0">
                <a:solidFill>
                  <a:schemeClr val="tx1"/>
                </a:solidFill>
              </a:endParaRPr>
            </a:p>
          </p:txBody>
        </p:sp>
        <p:sp>
          <p:nvSpPr>
            <p:cNvPr id="15" name="CuadroTexto 14"/>
            <p:cNvSpPr txBox="1"/>
            <p:nvPr/>
          </p:nvSpPr>
          <p:spPr>
            <a:xfrm>
              <a:off x="837746" y="4268111"/>
              <a:ext cx="3607157" cy="1938992"/>
            </a:xfrm>
            <a:prstGeom prst="rect">
              <a:avLst/>
            </a:prstGeom>
            <a:noFill/>
          </p:spPr>
          <p:txBody>
            <a:bodyPr wrap="square" rtlCol="0">
              <a:spAutoFit/>
            </a:bodyPr>
            <a:lstStyle/>
            <a:p>
              <a:pPr algn="ctr" defTabSz="442913">
                <a:buNone/>
              </a:pPr>
              <a:r>
                <a:rPr lang="es-MX" sz="2000" i="1" dirty="0">
                  <a:effectLst>
                    <a:outerShdw blurRad="38100" dist="38100" dir="2700000" algn="tl">
                      <a:srgbClr val="000000">
                        <a:alpha val="43137"/>
                      </a:srgbClr>
                    </a:outerShdw>
                  </a:effectLst>
                </a:rPr>
                <a:t>Iniciativa de reforma hacendaria</a:t>
              </a:r>
            </a:p>
            <a:p>
              <a:pPr algn="ctr" defTabSz="442913">
                <a:buNone/>
              </a:pPr>
              <a:r>
                <a:rPr lang="es-MX" sz="2000" i="1" dirty="0">
                  <a:effectLst>
                    <a:outerShdw blurRad="38100" dist="38100" dir="2700000" algn="tl">
                      <a:srgbClr val="000000">
                        <a:alpha val="43137"/>
                      </a:srgbClr>
                    </a:outerShdw>
                  </a:effectLst>
                </a:rPr>
                <a:t>Septiembre 2013</a:t>
              </a:r>
            </a:p>
            <a:p>
              <a:pPr algn="ctr"/>
              <a:r>
                <a:rPr lang="es-MX" sz="2000" i="1" dirty="0" smtClean="0">
                  <a:effectLst>
                    <a:outerShdw blurRad="38100" dist="38100" dir="2700000" algn="tl">
                      <a:srgbClr val="000000">
                        <a:alpha val="43137"/>
                      </a:srgbClr>
                    </a:outerShdw>
                  </a:effectLst>
                </a:rPr>
                <a:t>Se </a:t>
              </a:r>
              <a:r>
                <a:rPr lang="es-MX" sz="2000" i="1" dirty="0">
                  <a:effectLst>
                    <a:outerShdw blurRad="38100" dist="38100" dir="2700000" algn="tl">
                      <a:srgbClr val="000000">
                        <a:alpha val="43137"/>
                      </a:srgbClr>
                    </a:outerShdw>
                  </a:effectLst>
                </a:rPr>
                <a:t>propone  un nuevo proceso de fiscalización denominado:</a:t>
              </a:r>
            </a:p>
            <a:p>
              <a:pPr algn="ctr"/>
              <a:r>
                <a:rPr lang="es-MX" sz="2000" b="1" i="1" dirty="0">
                  <a:effectLst>
                    <a:outerShdw blurRad="38100" dist="38100" dir="2700000" algn="tl">
                      <a:srgbClr val="000000">
                        <a:alpha val="43137"/>
                      </a:srgbClr>
                    </a:outerShdw>
                  </a:effectLst>
                </a:rPr>
                <a:t>“Revisiones Electrónicas”</a:t>
              </a:r>
            </a:p>
            <a:p>
              <a:endParaRPr lang="es-MX" sz="2000" i="1" dirty="0">
                <a:effectLst>
                  <a:outerShdw blurRad="38100" dist="38100" dir="2700000" algn="tl">
                    <a:srgbClr val="000000">
                      <a:alpha val="43137"/>
                    </a:srgbClr>
                  </a:outerShdw>
                </a:effectLst>
              </a:endParaRPr>
            </a:p>
          </p:txBody>
        </p:sp>
      </p:grpSp>
      <p:sp>
        <p:nvSpPr>
          <p:cNvPr id="11" name="Marcador de contenido 1"/>
          <p:cNvSpPr txBox="1">
            <a:spLocks/>
          </p:cNvSpPr>
          <p:nvPr/>
        </p:nvSpPr>
        <p:spPr>
          <a:xfrm>
            <a:off x="307975" y="323859"/>
            <a:ext cx="5272137" cy="51894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Blip>
                <a:blip r:embed="rId4"/>
              </a:buBlip>
            </a:pPr>
            <a:r>
              <a:rPr lang="es-MX" sz="3600" dirty="0" smtClean="0">
                <a:latin typeface="Calibri (Cuerpo)"/>
              </a:rPr>
              <a:t> </a:t>
            </a:r>
            <a:r>
              <a:rPr lang="es-MX" sz="3200" dirty="0" smtClean="0">
                <a:latin typeface="Calibri (Cuerpo)"/>
              </a:rPr>
              <a:t>Fiscalización Electrónica</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36608"/>
            <a:ext cx="25241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5743" y="332656"/>
            <a:ext cx="998745" cy="524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53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6079622" y="4838573"/>
            <a:ext cx="2286000" cy="1866900"/>
          </a:xfrm>
          <a:prstGeom prst="rect">
            <a:avLst/>
          </a:prstGeom>
        </p:spPr>
      </p:pic>
      <p:pic>
        <p:nvPicPr>
          <p:cNvPr id="16" name="Imagen 15"/>
          <p:cNvPicPr>
            <a:picLocks noChangeAspect="1"/>
          </p:cNvPicPr>
          <p:nvPr/>
        </p:nvPicPr>
        <p:blipFill>
          <a:blip r:embed="rId3"/>
          <a:stretch>
            <a:fillRect/>
          </a:stretch>
        </p:blipFill>
        <p:spPr>
          <a:xfrm rot="10800000">
            <a:off x="155574" y="5085184"/>
            <a:ext cx="5924047" cy="1543050"/>
          </a:xfrm>
          <a:prstGeom prst="rect">
            <a:avLst/>
          </a:prstGeom>
        </p:spPr>
      </p:pic>
      <p:sp>
        <p:nvSpPr>
          <p:cNvPr id="5" name="Marcador de texto 4"/>
          <p:cNvSpPr>
            <a:spLocks noGrp="1"/>
          </p:cNvSpPr>
          <p:nvPr>
            <p:ph type="body" sz="quarter" idx="3"/>
          </p:nvPr>
        </p:nvSpPr>
        <p:spPr>
          <a:xfrm>
            <a:off x="4561252" y="1194881"/>
            <a:ext cx="3887391" cy="406506"/>
          </a:xfrm>
        </p:spPr>
        <p:txBody>
          <a:bodyPr>
            <a:normAutofit lnSpcReduction="10000"/>
          </a:bodyPr>
          <a:lstStyle/>
          <a:p>
            <a:pPr algn="ctr"/>
            <a:r>
              <a:rPr lang="es-MX" sz="2400" dirty="0" smtClean="0"/>
              <a:t>Obtención de la Información</a:t>
            </a:r>
            <a:endParaRPr lang="es-MX" sz="2400" dirty="0"/>
          </a:p>
        </p:txBody>
      </p:sp>
      <p:sp>
        <p:nvSpPr>
          <p:cNvPr id="9" name="CuadroTexto 8"/>
          <p:cNvSpPr txBox="1"/>
          <p:nvPr/>
        </p:nvSpPr>
        <p:spPr>
          <a:xfrm>
            <a:off x="448436" y="1844824"/>
            <a:ext cx="4231148" cy="3416320"/>
          </a:xfrm>
          <a:prstGeom prst="rect">
            <a:avLst/>
          </a:prstGeom>
          <a:noFill/>
        </p:spPr>
        <p:txBody>
          <a:bodyPr wrap="square" rtlCol="0">
            <a:spAutoFit/>
          </a:bodyPr>
          <a:lstStyle/>
          <a:p>
            <a:pPr marL="354013" indent="-342900" defTabSz="442913">
              <a:buBlip>
                <a:blip r:embed="rId4"/>
              </a:buBlip>
            </a:pPr>
            <a:r>
              <a:rPr lang="es-MX" sz="2400" dirty="0" smtClean="0"/>
              <a:t>Notificaciones.</a:t>
            </a:r>
          </a:p>
          <a:p>
            <a:pPr marL="354013" indent="-342900" defTabSz="442913">
              <a:buBlip>
                <a:blip r:embed="rId4"/>
              </a:buBlip>
            </a:pPr>
            <a:r>
              <a:rPr lang="es-MX" sz="2400" dirty="0" smtClean="0"/>
              <a:t>Requerimiento de información.</a:t>
            </a:r>
          </a:p>
          <a:p>
            <a:pPr marL="354013" indent="-342900" defTabSz="442913">
              <a:buBlip>
                <a:blip r:embed="rId4"/>
              </a:buBlip>
            </a:pPr>
            <a:r>
              <a:rPr lang="es-MX" sz="2400" dirty="0" smtClean="0"/>
              <a:t>Revisiones.</a:t>
            </a:r>
          </a:p>
          <a:p>
            <a:pPr marL="354013" indent="-342900" defTabSz="442913">
              <a:buBlip>
                <a:blip r:embed="rId4"/>
              </a:buBlip>
            </a:pPr>
            <a:r>
              <a:rPr lang="es-MX" sz="2400" dirty="0" smtClean="0"/>
              <a:t>Notificación de resultados.</a:t>
            </a:r>
          </a:p>
          <a:p>
            <a:pPr marL="354013" indent="-342900" defTabSz="442913">
              <a:buBlip>
                <a:blip r:embed="rId4"/>
              </a:buBlip>
            </a:pPr>
            <a:r>
              <a:rPr lang="es-MX" sz="2400" dirty="0" smtClean="0"/>
              <a:t>Determinación de hechos u omisiones en resolución provisional.</a:t>
            </a:r>
          </a:p>
          <a:p>
            <a:pPr marL="354013" indent="-342900" defTabSz="442913">
              <a:buBlip>
                <a:blip r:embed="rId4"/>
              </a:buBlip>
            </a:pPr>
            <a:r>
              <a:rPr lang="es-MX" sz="2400" dirty="0" smtClean="0"/>
              <a:t>Etc.</a:t>
            </a:r>
            <a:endParaRPr lang="es-MX" sz="2400" dirty="0"/>
          </a:p>
        </p:txBody>
      </p:sp>
      <p:sp>
        <p:nvSpPr>
          <p:cNvPr id="10" name="CuadroTexto 9"/>
          <p:cNvSpPr txBox="1"/>
          <p:nvPr/>
        </p:nvSpPr>
        <p:spPr>
          <a:xfrm>
            <a:off x="4387831" y="1852974"/>
            <a:ext cx="4321545" cy="3416320"/>
          </a:xfrm>
          <a:prstGeom prst="rect">
            <a:avLst/>
          </a:prstGeom>
          <a:noFill/>
        </p:spPr>
        <p:txBody>
          <a:bodyPr wrap="square" rtlCol="0">
            <a:spAutoFit/>
          </a:bodyPr>
          <a:lstStyle/>
          <a:p>
            <a:pPr marL="785813" indent="-342900" defTabSz="442913">
              <a:buBlip>
                <a:blip r:embed="rId5"/>
              </a:buBlip>
            </a:pPr>
            <a:r>
              <a:rPr lang="es-MX" sz="2400" dirty="0" smtClean="0"/>
              <a:t>Envío de contabilidad electrónica.</a:t>
            </a:r>
            <a:endParaRPr lang="es-MX" sz="2400" dirty="0"/>
          </a:p>
          <a:p>
            <a:pPr marL="785813" indent="-342900" defTabSz="442913">
              <a:buBlip>
                <a:blip r:embed="rId5"/>
              </a:buBlip>
            </a:pPr>
            <a:r>
              <a:rPr lang="es-MX" sz="2400" dirty="0" smtClean="0"/>
              <a:t>A requerimiento de autoridad.</a:t>
            </a:r>
          </a:p>
          <a:p>
            <a:pPr marL="785813" indent="-342900" defTabSz="442913">
              <a:buBlip>
                <a:blip r:embed="rId5"/>
              </a:buBlip>
            </a:pPr>
            <a:r>
              <a:rPr lang="es-MX" sz="2400" dirty="0" smtClean="0"/>
              <a:t>Emisión de CFDI.</a:t>
            </a:r>
          </a:p>
          <a:p>
            <a:pPr marL="785813" indent="-342900" defTabSz="442913">
              <a:buBlip>
                <a:blip r:embed="rId5"/>
              </a:buBlip>
            </a:pPr>
            <a:r>
              <a:rPr lang="es-MX" sz="2400" dirty="0" smtClean="0"/>
              <a:t>DIOT.</a:t>
            </a:r>
          </a:p>
          <a:p>
            <a:pPr marL="785813" indent="-342900" defTabSz="442913">
              <a:buBlip>
                <a:blip r:embed="rId5"/>
              </a:buBlip>
            </a:pPr>
            <a:r>
              <a:rPr lang="es-MX" sz="2400" dirty="0" smtClean="0"/>
              <a:t>Declaraciones mensuales.</a:t>
            </a:r>
          </a:p>
          <a:p>
            <a:pPr marL="785813" indent="-342900" defTabSz="442913">
              <a:buBlip>
                <a:blip r:embed="rId5"/>
              </a:buBlip>
            </a:pPr>
            <a:r>
              <a:rPr lang="es-MX" sz="2400" dirty="0" smtClean="0"/>
              <a:t>Sistema Financiero.</a:t>
            </a:r>
          </a:p>
          <a:p>
            <a:pPr marL="442913" defTabSz="442913"/>
            <a:endParaRPr lang="es-MX" sz="2400" dirty="0"/>
          </a:p>
        </p:txBody>
      </p:sp>
      <p:sp>
        <p:nvSpPr>
          <p:cNvPr id="12" name="Marcador de texto 4"/>
          <p:cNvSpPr>
            <a:spLocks noGrp="1"/>
          </p:cNvSpPr>
          <p:nvPr>
            <p:ph type="body" sz="quarter" idx="3"/>
          </p:nvPr>
        </p:nvSpPr>
        <p:spPr>
          <a:xfrm>
            <a:off x="448436" y="1200010"/>
            <a:ext cx="3887391" cy="406506"/>
          </a:xfrm>
        </p:spPr>
        <p:txBody>
          <a:bodyPr>
            <a:normAutofit lnSpcReduction="10000"/>
          </a:bodyPr>
          <a:lstStyle/>
          <a:p>
            <a:pPr algn="ctr"/>
            <a:r>
              <a:rPr lang="es-MX" sz="2400" dirty="0" smtClean="0"/>
              <a:t>Atribuciones de la Autoridad</a:t>
            </a:r>
            <a:endParaRPr lang="es-MX" sz="2400" dirty="0"/>
          </a:p>
        </p:txBody>
      </p:sp>
      <p:sp>
        <p:nvSpPr>
          <p:cNvPr id="13" name="Marcador de texto 4"/>
          <p:cNvSpPr>
            <a:spLocks noGrp="1"/>
          </p:cNvSpPr>
          <p:nvPr>
            <p:ph type="body" sz="quarter" idx="3"/>
          </p:nvPr>
        </p:nvSpPr>
        <p:spPr>
          <a:xfrm>
            <a:off x="336184" y="5636851"/>
            <a:ext cx="5531960" cy="384437"/>
          </a:xfrm>
        </p:spPr>
        <p:txBody>
          <a:bodyPr>
            <a:noAutofit/>
          </a:bodyPr>
          <a:lstStyle/>
          <a:p>
            <a:r>
              <a:rPr lang="es-MX" i="1" dirty="0" smtClean="0"/>
              <a:t>Comunicación a través de la herramienta denominada…</a:t>
            </a:r>
          </a:p>
        </p:txBody>
      </p:sp>
      <p:sp>
        <p:nvSpPr>
          <p:cNvPr id="21" name="Marcador de contenido 1"/>
          <p:cNvSpPr>
            <a:spLocks noGrp="1"/>
          </p:cNvSpPr>
          <p:nvPr>
            <p:ph idx="1"/>
          </p:nvPr>
        </p:nvSpPr>
        <p:spPr>
          <a:xfrm>
            <a:off x="352979" y="332656"/>
            <a:ext cx="8069704" cy="518940"/>
          </a:xfrm>
        </p:spPr>
        <p:txBody>
          <a:bodyPr>
            <a:noAutofit/>
          </a:bodyPr>
          <a:lstStyle/>
          <a:p>
            <a:pPr>
              <a:buBlip>
                <a:blip r:embed="rId6"/>
              </a:buBlip>
            </a:pPr>
            <a:r>
              <a:rPr lang="es-MX" sz="3000" dirty="0" smtClean="0">
                <a:latin typeface="Calibri (Cuerpo)"/>
              </a:rPr>
              <a:t> Fiscalización Electrónica</a:t>
            </a: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7" y="116632"/>
            <a:ext cx="2088232" cy="68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6331" y="260648"/>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51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texto 4"/>
          <p:cNvSpPr>
            <a:spLocks noGrp="1"/>
          </p:cNvSpPr>
          <p:nvPr>
            <p:ph type="body" sz="quarter" idx="3"/>
          </p:nvPr>
        </p:nvSpPr>
        <p:spPr>
          <a:xfrm>
            <a:off x="383333" y="980728"/>
            <a:ext cx="6571836" cy="432048"/>
          </a:xfrm>
        </p:spPr>
        <p:txBody>
          <a:bodyPr>
            <a:noAutofit/>
          </a:bodyPr>
          <a:lstStyle/>
          <a:p>
            <a:r>
              <a:rPr lang="es-MX" sz="2800" dirty="0" smtClean="0"/>
              <a:t>Implicaciones  para el contribuyente </a:t>
            </a:r>
            <a:endParaRPr lang="es-MX" sz="2800" dirty="0"/>
          </a:p>
        </p:txBody>
      </p:sp>
      <p:sp>
        <p:nvSpPr>
          <p:cNvPr id="21" name="Marcador de contenido 1"/>
          <p:cNvSpPr>
            <a:spLocks noGrp="1"/>
          </p:cNvSpPr>
          <p:nvPr>
            <p:ph idx="1"/>
          </p:nvPr>
        </p:nvSpPr>
        <p:spPr>
          <a:xfrm>
            <a:off x="352979" y="332656"/>
            <a:ext cx="8069704" cy="518940"/>
          </a:xfrm>
        </p:spPr>
        <p:txBody>
          <a:bodyPr>
            <a:noAutofit/>
          </a:bodyPr>
          <a:lstStyle/>
          <a:p>
            <a:pPr>
              <a:buBlip>
                <a:blip r:embed="rId2"/>
              </a:buBlip>
            </a:pPr>
            <a:r>
              <a:rPr lang="es-MX" sz="3000" dirty="0" smtClean="0">
                <a:latin typeface="Calibri (Cuerpo)"/>
              </a:rPr>
              <a:t> Fiscalización Electrónica</a:t>
            </a:r>
          </a:p>
        </p:txBody>
      </p:sp>
      <p:sp>
        <p:nvSpPr>
          <p:cNvPr id="14" name="CuadroTexto 13"/>
          <p:cNvSpPr txBox="1"/>
          <p:nvPr/>
        </p:nvSpPr>
        <p:spPr>
          <a:xfrm>
            <a:off x="467544" y="1549236"/>
            <a:ext cx="4464495" cy="4832092"/>
          </a:xfrm>
          <a:prstGeom prst="rect">
            <a:avLst/>
          </a:prstGeom>
          <a:noFill/>
        </p:spPr>
        <p:txBody>
          <a:bodyPr wrap="square" rtlCol="0">
            <a:spAutoFit/>
          </a:bodyPr>
          <a:lstStyle/>
          <a:p>
            <a:pPr marL="342900" indent="-342900" defTabSz="442913">
              <a:buBlip>
                <a:blip r:embed="rId3"/>
              </a:buBlip>
            </a:pPr>
            <a:r>
              <a:rPr lang="es-MX" sz="2800" dirty="0" smtClean="0"/>
              <a:t>Sustento </a:t>
            </a:r>
            <a:r>
              <a:rPr lang="es-MX" sz="2800" dirty="0"/>
              <a:t>legal que provoque seguridad </a:t>
            </a:r>
            <a:r>
              <a:rPr lang="es-MX" sz="2800" dirty="0" smtClean="0"/>
              <a:t>jurídica.</a:t>
            </a:r>
            <a:endParaRPr lang="es-MX" sz="2800" dirty="0"/>
          </a:p>
          <a:p>
            <a:pPr marL="342900" indent="-342900" defTabSz="442913">
              <a:buBlip>
                <a:blip r:embed="rId3"/>
              </a:buBlip>
            </a:pPr>
            <a:r>
              <a:rPr lang="es-MX" sz="2800" dirty="0"/>
              <a:t>Inversión en </a:t>
            </a:r>
            <a:r>
              <a:rPr lang="es-MX" sz="2800" dirty="0" smtClean="0"/>
              <a:t>tecnología</a:t>
            </a:r>
            <a:endParaRPr lang="es-MX" sz="2800" dirty="0"/>
          </a:p>
          <a:p>
            <a:pPr marL="342900" indent="-342900" defTabSz="442913">
              <a:buBlip>
                <a:blip r:embed="rId3"/>
              </a:buBlip>
            </a:pPr>
            <a:r>
              <a:rPr lang="es-MX" sz="2800" dirty="0"/>
              <a:t>Capacitación del personal.</a:t>
            </a:r>
          </a:p>
          <a:p>
            <a:pPr marL="342900" indent="-342900" defTabSz="442913">
              <a:buBlip>
                <a:blip r:embed="rId3"/>
              </a:buBlip>
            </a:pPr>
            <a:r>
              <a:rPr lang="es-MX" sz="2800" dirty="0"/>
              <a:t>Alta ante el buzón: PF y PM</a:t>
            </a:r>
          </a:p>
          <a:p>
            <a:pPr marL="342900" indent="-342900" defTabSz="442913">
              <a:buBlip>
                <a:blip r:embed="rId3"/>
              </a:buBlip>
            </a:pPr>
            <a:r>
              <a:rPr lang="es-MX" sz="2800" dirty="0" smtClean="0"/>
              <a:t>Implementación de controles internos que aseguren el cumplimiento de obligaciones.</a:t>
            </a:r>
          </a:p>
          <a:p>
            <a:pPr marL="342900" indent="-342900" defTabSz="442913">
              <a:buBlip>
                <a:blip r:embed="rId3"/>
              </a:buBlip>
            </a:pPr>
            <a:r>
              <a:rPr lang="es-MX" sz="2800" dirty="0" smtClean="0"/>
              <a:t>Apoyo legal.</a:t>
            </a:r>
          </a:p>
        </p:txBody>
      </p:sp>
      <p:sp>
        <p:nvSpPr>
          <p:cNvPr id="4" name="AutoShape 2" descr="Resultado de imagen para seguridad jurid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6" descr="Resultado de imagen para justicia fisc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7" name="AutoShape 8" descr="Resultado de imagen para justicia fisc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30" name="Picture 10" descr="justicia dig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1169" y="2636912"/>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19745"/>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8339" y="342454"/>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29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1"/>
          <p:cNvSpPr txBox="1">
            <a:spLocks/>
          </p:cNvSpPr>
          <p:nvPr/>
        </p:nvSpPr>
        <p:spPr>
          <a:xfrm>
            <a:off x="352979" y="332656"/>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Font typeface="Arial" panose="020B0604020202020204" pitchFamily="34" charset="0"/>
              <a:buBlip>
                <a:blip r:embed="rId2"/>
              </a:buBlip>
            </a:pPr>
            <a:r>
              <a:rPr lang="es-MX" sz="3000" dirty="0" smtClean="0">
                <a:latin typeface="Calibri (Cuerpo)"/>
              </a:rPr>
              <a:t> Riesgos de Substancia</a:t>
            </a:r>
          </a:p>
        </p:txBody>
      </p:sp>
      <p:sp>
        <p:nvSpPr>
          <p:cNvPr id="11" name="CuadroTexto 10"/>
          <p:cNvSpPr txBox="1"/>
          <p:nvPr/>
        </p:nvSpPr>
        <p:spPr>
          <a:xfrm>
            <a:off x="467544" y="1083060"/>
            <a:ext cx="4104456" cy="1938992"/>
          </a:xfrm>
          <a:prstGeom prst="rect">
            <a:avLst/>
          </a:prstGeom>
          <a:noFill/>
        </p:spPr>
        <p:txBody>
          <a:bodyPr wrap="square" rtlCol="0">
            <a:spAutoFit/>
          </a:bodyPr>
          <a:lstStyle/>
          <a:p>
            <a:pPr defTabSz="442913"/>
            <a:r>
              <a:rPr lang="es-MX" sz="2400" dirty="0" smtClean="0"/>
              <a:t>Hasta hace algún tiempo la autoridad basaba sus revisiones en el soporte documental de los hechos que el contribuyente afirmaba.</a:t>
            </a:r>
          </a:p>
        </p:txBody>
      </p:sp>
      <p:sp>
        <p:nvSpPr>
          <p:cNvPr id="12" name="CuadroTexto 11"/>
          <p:cNvSpPr txBox="1"/>
          <p:nvPr/>
        </p:nvSpPr>
        <p:spPr>
          <a:xfrm>
            <a:off x="4788024" y="3573016"/>
            <a:ext cx="4203750" cy="3046988"/>
          </a:xfrm>
          <a:prstGeom prst="rect">
            <a:avLst/>
          </a:prstGeom>
          <a:noFill/>
        </p:spPr>
        <p:txBody>
          <a:bodyPr wrap="square" rtlCol="0">
            <a:spAutoFit/>
          </a:bodyPr>
          <a:lstStyle/>
          <a:p>
            <a:pPr defTabSz="442913"/>
            <a:r>
              <a:rPr lang="es-MX" sz="2400" dirty="0" smtClean="0"/>
              <a:t>Hoy la autoridad exige que el dicho del contribuyente, plasmado incluso documentalmente, contengan substancia, es decir que no haya lugar a  la duda de que se trata de una realidad y no de una simulación de papel.</a:t>
            </a:r>
          </a:p>
        </p:txBody>
      </p:sp>
      <p:grpSp>
        <p:nvGrpSpPr>
          <p:cNvPr id="5" name="Grupo 4"/>
          <p:cNvGrpSpPr/>
          <p:nvPr/>
        </p:nvGrpSpPr>
        <p:grpSpPr>
          <a:xfrm>
            <a:off x="187212" y="3356992"/>
            <a:ext cx="4600812" cy="3459080"/>
            <a:chOff x="187212" y="3356992"/>
            <a:chExt cx="4600812" cy="3459080"/>
          </a:xfrm>
        </p:grpSpPr>
        <p:grpSp>
          <p:nvGrpSpPr>
            <p:cNvPr id="3" name="Grupo 2"/>
            <p:cNvGrpSpPr/>
            <p:nvPr/>
          </p:nvGrpSpPr>
          <p:grpSpPr>
            <a:xfrm>
              <a:off x="226208" y="3356992"/>
              <a:ext cx="4561816" cy="3459080"/>
              <a:chOff x="179512" y="3398920"/>
              <a:chExt cx="4561816" cy="3459080"/>
            </a:xfrm>
          </p:grpSpPr>
          <p:pic>
            <p:nvPicPr>
              <p:cNvPr id="2050" name="Picture 2" descr="Resultado de imagen para industria dibujo anim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32" y="3398920"/>
                <a:ext cx="3459080" cy="3459080"/>
              </a:xfrm>
              <a:prstGeom prst="rect">
                <a:avLst/>
              </a:prstGeom>
              <a:noFill/>
              <a:extLst>
                <a:ext uri="{909E8E84-426E-40DD-AFC4-6F175D3DCCD1}">
                  <a14:hiddenFill xmlns:a14="http://schemas.microsoft.com/office/drawing/2010/main">
                    <a:solidFill>
                      <a:srgbClr val="FFFFFF"/>
                    </a:solidFill>
                  </a14:hiddenFill>
                </a:ext>
              </a:extLst>
            </p:spPr>
          </p:pic>
          <p:sp>
            <p:nvSpPr>
              <p:cNvPr id="8" name="Pentágono 7"/>
              <p:cNvSpPr/>
              <p:nvPr/>
            </p:nvSpPr>
            <p:spPr>
              <a:xfrm>
                <a:off x="179512" y="3573016"/>
                <a:ext cx="4561816" cy="3166409"/>
              </a:xfrm>
              <a:prstGeom prst="homePlate">
                <a:avLst/>
              </a:prstGeom>
              <a:noFill/>
              <a:ln>
                <a:solidFill>
                  <a:schemeClr val="bg1">
                    <a:lumMod val="50000"/>
                  </a:schemeClr>
                </a:solidFill>
              </a:ln>
              <a:effectLst>
                <a:glow rad="101600">
                  <a:schemeClr val="bg1">
                    <a:lumMod val="65000"/>
                    <a:alpha val="40000"/>
                  </a:schemeClr>
                </a:glow>
                <a:outerShdw blurRad="50800" dist="38100" dir="2700000" algn="tl" rotWithShape="0">
                  <a:prstClr val="black">
                    <a:alpha val="40000"/>
                  </a:prstClr>
                </a:outerShdw>
                <a:softEdge rad="12700"/>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indent="0" algn="ctr" defTabSz="442913">
                  <a:buNone/>
                </a:pPr>
                <a:endParaRPr lang="es-MX" dirty="0">
                  <a:solidFill>
                    <a:schemeClr val="tx1"/>
                  </a:solidFill>
                </a:endParaRPr>
              </a:p>
            </p:txBody>
          </p:sp>
        </p:grpSp>
        <p:sp>
          <p:nvSpPr>
            <p:cNvPr id="15" name="CuadroTexto 14"/>
            <p:cNvSpPr txBox="1"/>
            <p:nvPr/>
          </p:nvSpPr>
          <p:spPr>
            <a:xfrm>
              <a:off x="187212" y="3481844"/>
              <a:ext cx="1720492" cy="523220"/>
            </a:xfrm>
            <a:prstGeom prst="rect">
              <a:avLst/>
            </a:prstGeom>
            <a:noFill/>
          </p:spPr>
          <p:txBody>
            <a:bodyPr wrap="square" rtlCol="0">
              <a:spAutoFit/>
            </a:bodyPr>
            <a:lstStyle/>
            <a:p>
              <a:pPr algn="ctr"/>
              <a:r>
                <a:rPr lang="es-MX" sz="2800" b="1" i="1" dirty="0" smtClean="0">
                  <a:effectLst>
                    <a:outerShdw blurRad="38100" dist="38100" dir="2700000" algn="tl">
                      <a:srgbClr val="000000">
                        <a:alpha val="43137"/>
                      </a:srgbClr>
                    </a:outerShdw>
                  </a:effectLst>
                </a:rPr>
                <a:t>Fondo</a:t>
              </a:r>
              <a:endParaRPr lang="es-MX" sz="2800" b="1" i="1" dirty="0">
                <a:effectLst>
                  <a:outerShdw blurRad="38100" dist="38100" dir="2700000" algn="tl">
                    <a:srgbClr val="000000">
                      <a:alpha val="43137"/>
                    </a:srgbClr>
                  </a:outerShdw>
                </a:effectLst>
              </a:endParaRPr>
            </a:p>
          </p:txBody>
        </p:sp>
      </p:grpSp>
      <p:grpSp>
        <p:nvGrpSpPr>
          <p:cNvPr id="6" name="Grupo 5"/>
          <p:cNvGrpSpPr/>
          <p:nvPr/>
        </p:nvGrpSpPr>
        <p:grpSpPr>
          <a:xfrm>
            <a:off x="4716016" y="548680"/>
            <a:ext cx="4018424" cy="2700881"/>
            <a:chOff x="4716016" y="548680"/>
            <a:chExt cx="4018424" cy="2700881"/>
          </a:xfrm>
        </p:grpSpPr>
        <p:grpSp>
          <p:nvGrpSpPr>
            <p:cNvPr id="4" name="Grupo 3"/>
            <p:cNvGrpSpPr/>
            <p:nvPr/>
          </p:nvGrpSpPr>
          <p:grpSpPr>
            <a:xfrm>
              <a:off x="4716016" y="548680"/>
              <a:ext cx="4018424" cy="2700881"/>
              <a:chOff x="4874056" y="692695"/>
              <a:chExt cx="4018424" cy="2700881"/>
            </a:xfrm>
          </p:grpSpPr>
          <p:pic>
            <p:nvPicPr>
              <p:cNvPr id="13" name="Imagen 12"/>
              <p:cNvPicPr>
                <a:picLocks noChangeAspect="1"/>
              </p:cNvPicPr>
              <p:nvPr/>
            </p:nvPicPr>
            <p:blipFill>
              <a:blip r:embed="rId4"/>
              <a:stretch>
                <a:fillRect/>
              </a:stretch>
            </p:blipFill>
            <p:spPr>
              <a:xfrm>
                <a:off x="6012160" y="878043"/>
                <a:ext cx="2880320" cy="2364442"/>
              </a:xfrm>
              <a:prstGeom prst="rect">
                <a:avLst/>
              </a:prstGeom>
            </p:spPr>
          </p:pic>
          <p:sp>
            <p:nvSpPr>
              <p:cNvPr id="14" name="Pentágono 13"/>
              <p:cNvSpPr/>
              <p:nvPr/>
            </p:nvSpPr>
            <p:spPr>
              <a:xfrm rot="10800000">
                <a:off x="4874056" y="692695"/>
                <a:ext cx="4018424" cy="2700881"/>
              </a:xfrm>
              <a:prstGeom prst="homePlate">
                <a:avLst/>
              </a:prstGeom>
              <a:noFill/>
              <a:ln>
                <a:solidFill>
                  <a:schemeClr val="bg1">
                    <a:lumMod val="50000"/>
                  </a:schemeClr>
                </a:solidFill>
              </a:ln>
              <a:effectLst>
                <a:glow rad="101600">
                  <a:schemeClr val="bg1">
                    <a:lumMod val="65000"/>
                    <a:alpha val="40000"/>
                  </a:schemeClr>
                </a:glow>
                <a:outerShdw blurRad="50800" dist="38100" dir="2700000" algn="tl" rotWithShape="0">
                  <a:prstClr val="black">
                    <a:alpha val="40000"/>
                  </a:prstClr>
                </a:outerShdw>
                <a:softEdge rad="12700"/>
              </a:effectLst>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indent="0" algn="ctr" defTabSz="442913">
                  <a:buNone/>
                </a:pPr>
                <a:endParaRPr lang="es-MX" dirty="0">
                  <a:solidFill>
                    <a:schemeClr val="tx1"/>
                  </a:solidFill>
                </a:endParaRPr>
              </a:p>
            </p:txBody>
          </p:sp>
        </p:grpSp>
        <p:sp>
          <p:nvSpPr>
            <p:cNvPr id="16" name="CuadroTexto 15"/>
            <p:cNvSpPr txBox="1"/>
            <p:nvPr/>
          </p:nvSpPr>
          <p:spPr>
            <a:xfrm>
              <a:off x="6858070" y="620836"/>
              <a:ext cx="1720492" cy="523220"/>
            </a:xfrm>
            <a:prstGeom prst="rect">
              <a:avLst/>
            </a:prstGeom>
            <a:noFill/>
          </p:spPr>
          <p:txBody>
            <a:bodyPr wrap="square" rtlCol="0">
              <a:spAutoFit/>
            </a:bodyPr>
            <a:lstStyle/>
            <a:p>
              <a:pPr algn="ctr"/>
              <a:r>
                <a:rPr lang="es-MX" sz="2800" b="1" i="1" dirty="0" smtClean="0">
                  <a:effectLst>
                    <a:outerShdw blurRad="38100" dist="38100" dir="2700000" algn="tl">
                      <a:srgbClr val="000000">
                        <a:alpha val="43137"/>
                      </a:srgbClr>
                    </a:outerShdw>
                  </a:effectLst>
                </a:rPr>
                <a:t>Forma</a:t>
              </a:r>
              <a:endParaRPr lang="es-MX" sz="2800" b="1" i="1" dirty="0">
                <a:effectLst>
                  <a:outerShdw blurRad="38100" dist="38100" dir="2700000" algn="tl">
                    <a:srgbClr val="000000">
                      <a:alpha val="43137"/>
                    </a:srgbClr>
                  </a:outerShdw>
                </a:effectLst>
              </a:endParaRPr>
            </a:p>
          </p:txBody>
        </p:sp>
      </p:gr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60516"/>
            <a:ext cx="1259011" cy="41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01578"/>
            <a:ext cx="716086" cy="37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968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74410" y="1988840"/>
            <a:ext cx="4497590" cy="2550646"/>
          </a:xfrm>
          <a:prstGeom prst="rect">
            <a:avLst/>
          </a:prstGeom>
        </p:spPr>
      </p:pic>
      <p:sp>
        <p:nvSpPr>
          <p:cNvPr id="8" name="Marcador de contenido 1"/>
          <p:cNvSpPr txBox="1">
            <a:spLocks/>
          </p:cNvSpPr>
          <p:nvPr/>
        </p:nvSpPr>
        <p:spPr>
          <a:xfrm>
            <a:off x="251520" y="188640"/>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Font typeface="Arial" panose="020B0604020202020204" pitchFamily="34" charset="0"/>
              <a:buBlip>
                <a:blip r:embed="rId3"/>
              </a:buBlip>
            </a:pPr>
            <a:r>
              <a:rPr lang="es-MX" sz="3000" dirty="0" smtClean="0">
                <a:latin typeface="Calibri (Cuerpo)"/>
              </a:rPr>
              <a:t> Riesgos de Substancia</a:t>
            </a:r>
          </a:p>
        </p:txBody>
      </p:sp>
      <p:sp>
        <p:nvSpPr>
          <p:cNvPr id="12" name="CuadroTexto 11"/>
          <p:cNvSpPr txBox="1"/>
          <p:nvPr/>
        </p:nvSpPr>
        <p:spPr>
          <a:xfrm>
            <a:off x="272327" y="732489"/>
            <a:ext cx="4299673" cy="954107"/>
          </a:xfrm>
          <a:prstGeom prst="rect">
            <a:avLst/>
          </a:prstGeom>
          <a:noFill/>
        </p:spPr>
        <p:txBody>
          <a:bodyPr wrap="square" rtlCol="0">
            <a:spAutoFit/>
          </a:bodyPr>
          <a:lstStyle/>
          <a:p>
            <a:pPr defTabSz="442913"/>
            <a:r>
              <a:rPr lang="es-MX" sz="2800" dirty="0" smtClean="0"/>
              <a:t>La autoridad cuestiona operaciones con…</a:t>
            </a:r>
            <a:endParaRPr lang="es-MX" sz="2800" dirty="0"/>
          </a:p>
        </p:txBody>
      </p:sp>
      <p:sp>
        <p:nvSpPr>
          <p:cNvPr id="13" name="CuadroTexto 12"/>
          <p:cNvSpPr txBox="1"/>
          <p:nvPr/>
        </p:nvSpPr>
        <p:spPr>
          <a:xfrm>
            <a:off x="4860032" y="1109057"/>
            <a:ext cx="4176464" cy="5632311"/>
          </a:xfrm>
          <a:prstGeom prst="rect">
            <a:avLst/>
          </a:prstGeom>
          <a:noFill/>
        </p:spPr>
        <p:txBody>
          <a:bodyPr wrap="square" rtlCol="0">
            <a:spAutoFit/>
          </a:bodyPr>
          <a:lstStyle/>
          <a:p>
            <a:pPr defTabSz="442913"/>
            <a:r>
              <a:rPr lang="es-MX" sz="2000" dirty="0" smtClean="0"/>
              <a:t>Algunos de los elementos cuestionados por la autoridad que sirven a su vez como prueba de la existencia de la operación son:</a:t>
            </a:r>
          </a:p>
          <a:p>
            <a:pPr marL="342900" indent="-342900" defTabSz="442913">
              <a:buBlip>
                <a:blip r:embed="rId4"/>
              </a:buBlip>
            </a:pPr>
            <a:endParaRPr lang="es-MX" sz="2000" dirty="0" smtClean="0"/>
          </a:p>
          <a:p>
            <a:pPr marL="342900" indent="-342900" defTabSz="442913">
              <a:buBlip>
                <a:blip r:embed="rId4"/>
              </a:buBlip>
            </a:pPr>
            <a:r>
              <a:rPr lang="es-MX" sz="2000" dirty="0" smtClean="0"/>
              <a:t>Cotizaciones, órdenes de compra, contratos.</a:t>
            </a:r>
          </a:p>
          <a:p>
            <a:pPr marL="342900" indent="-342900" defTabSz="442913">
              <a:buBlip>
                <a:blip r:embed="rId4"/>
              </a:buBlip>
            </a:pPr>
            <a:r>
              <a:rPr lang="es-MX" sz="2000" dirty="0" smtClean="0"/>
              <a:t>Correos electrónicos, pruebas de reuniones de trabajo.</a:t>
            </a:r>
          </a:p>
          <a:p>
            <a:pPr marL="342900" indent="-342900" defTabSz="442913">
              <a:buBlip>
                <a:blip r:embed="rId4"/>
              </a:buBlip>
            </a:pPr>
            <a:r>
              <a:rPr lang="es-MX" sz="2000" dirty="0"/>
              <a:t>Entregables.</a:t>
            </a:r>
          </a:p>
          <a:p>
            <a:pPr marL="342900" indent="-342900" defTabSz="442913">
              <a:buBlip>
                <a:blip r:embed="rId4"/>
              </a:buBlip>
            </a:pPr>
            <a:r>
              <a:rPr lang="es-MX" sz="2000" dirty="0"/>
              <a:t>Elementos de reclutamiento, capacitación, supervisión de personal.</a:t>
            </a:r>
          </a:p>
          <a:p>
            <a:pPr marL="342900" indent="-342900" defTabSz="442913">
              <a:buBlip>
                <a:blip r:embed="rId4"/>
              </a:buBlip>
            </a:pPr>
            <a:r>
              <a:rPr lang="es-MX" sz="2000" dirty="0"/>
              <a:t>Perfiles de puestos del personal.</a:t>
            </a:r>
          </a:p>
          <a:p>
            <a:pPr marL="342900" indent="-342900" defTabSz="442913">
              <a:buBlip>
                <a:blip r:embed="rId4"/>
              </a:buBlip>
            </a:pPr>
            <a:r>
              <a:rPr lang="es-MX" sz="2000" dirty="0"/>
              <a:t>Soporte documental de cualquier naturaleza.</a:t>
            </a:r>
          </a:p>
          <a:p>
            <a:pPr marL="342900" indent="-342900" defTabSz="442913">
              <a:buBlip>
                <a:blip r:embed="rId4"/>
              </a:buBlip>
            </a:pPr>
            <a:r>
              <a:rPr lang="es-MX" sz="2000" dirty="0"/>
              <a:t>Determinación de márgenes de utilidad</a:t>
            </a:r>
            <a:r>
              <a:rPr lang="es-MX" sz="2000" dirty="0" smtClean="0"/>
              <a:t>.</a:t>
            </a:r>
            <a:endParaRPr lang="es-MX" sz="2000" dirty="0"/>
          </a:p>
        </p:txBody>
      </p:sp>
      <p:grpSp>
        <p:nvGrpSpPr>
          <p:cNvPr id="5" name="Grupo 4"/>
          <p:cNvGrpSpPr/>
          <p:nvPr/>
        </p:nvGrpSpPr>
        <p:grpSpPr>
          <a:xfrm>
            <a:off x="191915" y="3823842"/>
            <a:ext cx="4157112" cy="2989534"/>
            <a:chOff x="191915" y="3769688"/>
            <a:chExt cx="4157112" cy="2989534"/>
          </a:xfrm>
        </p:grpSpPr>
        <p:sp>
          <p:nvSpPr>
            <p:cNvPr id="3" name="Cheurón 2"/>
            <p:cNvSpPr/>
            <p:nvPr/>
          </p:nvSpPr>
          <p:spPr>
            <a:xfrm rot="5400000">
              <a:off x="746702" y="3274506"/>
              <a:ext cx="2989534" cy="3979897"/>
            </a:xfrm>
            <a:prstGeom prst="chevron">
              <a:avLst/>
            </a:prstGeom>
            <a:ln>
              <a:noFill/>
            </a:ln>
          </p:spPr>
          <p:style>
            <a:lnRef idx="2">
              <a:schemeClr val="accent6"/>
            </a:lnRef>
            <a:fillRef idx="1003">
              <a:schemeClr val="lt2"/>
            </a:fillRef>
            <a:effectRef idx="0">
              <a:schemeClr val="accent6"/>
            </a:effectRef>
            <a:fontRef idx="minor">
              <a:schemeClr val="dk1"/>
            </a:fontRef>
          </p:style>
          <p:txBody>
            <a:bodyPr rtlCol="0" anchor="ctr"/>
            <a:lstStyle/>
            <a:p>
              <a:pPr algn="ctr"/>
              <a:endParaRPr lang="es-MX" dirty="0">
                <a:solidFill>
                  <a:schemeClr val="tx1"/>
                </a:solidFill>
              </a:endParaRPr>
            </a:p>
          </p:txBody>
        </p:sp>
        <p:sp>
          <p:nvSpPr>
            <p:cNvPr id="4" name="CuadroTexto 3"/>
            <p:cNvSpPr txBox="1"/>
            <p:nvPr/>
          </p:nvSpPr>
          <p:spPr>
            <a:xfrm rot="19369986">
              <a:off x="2128912" y="4965248"/>
              <a:ext cx="2220115" cy="769441"/>
            </a:xfrm>
            <a:prstGeom prst="rect">
              <a:avLst/>
            </a:prstGeom>
            <a:noFill/>
          </p:spPr>
          <p:txBody>
            <a:bodyPr wrap="square" rtlCol="0">
              <a:spAutoFit/>
            </a:bodyPr>
            <a:lstStyle/>
            <a:p>
              <a:pPr algn="ctr"/>
              <a:r>
                <a:rPr lang="es-MX" sz="4400" b="1" i="1" dirty="0" smtClean="0">
                  <a:effectLst>
                    <a:outerShdw blurRad="38100" dist="38100" dir="2700000" algn="tl">
                      <a:srgbClr val="000000">
                        <a:alpha val="43137"/>
                      </a:srgbClr>
                    </a:outerShdw>
                  </a:effectLst>
                </a:rPr>
                <a:t>Externo</a:t>
              </a:r>
              <a:endParaRPr lang="es-MX" sz="4400" b="1" i="1" dirty="0">
                <a:effectLst>
                  <a:outerShdw blurRad="38100" dist="38100" dir="2700000" algn="tl">
                    <a:srgbClr val="000000">
                      <a:alpha val="43137"/>
                    </a:srgbClr>
                  </a:outerShdw>
                </a:effectLst>
              </a:endParaRPr>
            </a:p>
          </p:txBody>
        </p:sp>
        <p:sp>
          <p:nvSpPr>
            <p:cNvPr id="15" name="CuadroTexto 14"/>
            <p:cNvSpPr txBox="1"/>
            <p:nvPr/>
          </p:nvSpPr>
          <p:spPr>
            <a:xfrm rot="2206311">
              <a:off x="191915" y="5023922"/>
              <a:ext cx="2220115" cy="769441"/>
            </a:xfrm>
            <a:prstGeom prst="rect">
              <a:avLst/>
            </a:prstGeom>
            <a:noFill/>
          </p:spPr>
          <p:txBody>
            <a:bodyPr wrap="square" rtlCol="0">
              <a:spAutoFit/>
            </a:bodyPr>
            <a:lstStyle/>
            <a:p>
              <a:pPr algn="ctr"/>
              <a:r>
                <a:rPr lang="es-MX" sz="4400" b="1" i="1" dirty="0" smtClean="0">
                  <a:effectLst>
                    <a:outerShdw blurRad="38100" dist="38100" dir="2700000" algn="tl">
                      <a:srgbClr val="000000">
                        <a:alpha val="43137"/>
                      </a:srgbClr>
                    </a:outerShdw>
                  </a:effectLst>
                </a:rPr>
                <a:t>Interno</a:t>
              </a:r>
              <a:endParaRPr lang="es-MX" sz="4400" b="1" i="1" dirty="0">
                <a:effectLst>
                  <a:outerShdw blurRad="38100" dist="38100" dir="2700000" algn="tl">
                    <a:srgbClr val="000000">
                      <a:alpha val="43137"/>
                    </a:srgbClr>
                  </a:outerShdw>
                </a:effectLst>
              </a:endParaRPr>
            </a:p>
          </p:txBody>
        </p:sp>
        <p:sp>
          <p:nvSpPr>
            <p:cNvPr id="16" name="CuadroTexto 15"/>
            <p:cNvSpPr txBox="1"/>
            <p:nvPr/>
          </p:nvSpPr>
          <p:spPr>
            <a:xfrm>
              <a:off x="1995113" y="5935612"/>
              <a:ext cx="560663" cy="769441"/>
            </a:xfrm>
            <a:prstGeom prst="rect">
              <a:avLst/>
            </a:prstGeom>
            <a:noFill/>
          </p:spPr>
          <p:txBody>
            <a:bodyPr wrap="square" rtlCol="0">
              <a:spAutoFit/>
            </a:bodyPr>
            <a:lstStyle/>
            <a:p>
              <a:pPr algn="ctr"/>
              <a:r>
                <a:rPr lang="es-MX" sz="4400" b="1" i="1" dirty="0" smtClean="0">
                  <a:effectLst>
                    <a:outerShdw blurRad="38100" dist="38100" dir="2700000" algn="tl">
                      <a:srgbClr val="000000">
                        <a:alpha val="43137"/>
                      </a:srgbClr>
                    </a:outerShdw>
                  </a:effectLst>
                </a:rPr>
                <a:t>y</a:t>
              </a:r>
              <a:endParaRPr lang="es-MX" sz="4400" b="1" i="1" dirty="0">
                <a:effectLst>
                  <a:outerShdw blurRad="38100" dist="38100" dir="2700000" algn="tl">
                    <a:srgbClr val="000000">
                      <a:alpha val="43137"/>
                    </a:srgbClr>
                  </a:outerShdw>
                </a:effectLst>
              </a:endParaRPr>
            </a:p>
          </p:txBody>
        </p:sp>
      </p:gr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52306"/>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217406"/>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49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409267"/>
            <a:ext cx="8448872" cy="1656184"/>
          </a:xfrm>
        </p:spPr>
        <p:txBody>
          <a:bodyPr>
            <a:noAutofit/>
          </a:bodyPr>
          <a:lstStyle/>
          <a:p>
            <a:pPr algn="ctr"/>
            <a:r>
              <a:rPr lang="es-MX" sz="7600" i="1" dirty="0" smtClean="0">
                <a:effectLst>
                  <a:outerShdw blurRad="38100" dist="38100" dir="2700000" algn="tl">
                    <a:srgbClr val="000000">
                      <a:alpha val="43137"/>
                    </a:srgbClr>
                  </a:outerShdw>
                </a:effectLst>
                <a:latin typeface="+mn-lt"/>
              </a:rPr>
              <a:t>Situación Fiscal del Empresario </a:t>
            </a:r>
            <a:endParaRPr lang="es-MX" sz="7600" i="1" dirty="0">
              <a:effectLst>
                <a:outerShdw blurRad="38100" dist="38100" dir="2700000" algn="tl">
                  <a:srgbClr val="000000">
                    <a:alpha val="43137"/>
                  </a:srgbClr>
                </a:outerShdw>
              </a:effectLst>
              <a:latin typeface="+mn-lt"/>
            </a:endParaRPr>
          </a:p>
        </p:txBody>
      </p:sp>
      <p:sp>
        <p:nvSpPr>
          <p:cNvPr id="2" name="AutoShape 4" descr="Resultado de imagen para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p:cNvPicPr>
            <a:picLocks noChangeAspect="1"/>
          </p:cNvPicPr>
          <p:nvPr/>
        </p:nvPicPr>
        <p:blipFill>
          <a:blip r:embed="rId2"/>
          <a:stretch>
            <a:fillRect/>
          </a:stretch>
        </p:blipFill>
        <p:spPr>
          <a:xfrm>
            <a:off x="2411760" y="2188467"/>
            <a:ext cx="4320480" cy="4489911"/>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1" y="6124401"/>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339" y="6217493"/>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14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Marcador de contenido 1"/>
          <p:cNvSpPr txBox="1">
            <a:spLocks/>
          </p:cNvSpPr>
          <p:nvPr/>
        </p:nvSpPr>
        <p:spPr>
          <a:xfrm>
            <a:off x="251520" y="188640"/>
            <a:ext cx="8069704" cy="518940"/>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457200" indent="-457200">
              <a:buSzPct val="150000"/>
              <a:buBlip>
                <a:blip r:embed="rId2"/>
              </a:buBlip>
            </a:pPr>
            <a:r>
              <a:rPr lang="es-MX" sz="3000" dirty="0" smtClean="0">
                <a:latin typeface="Calibri (Cuerpo)"/>
              </a:rPr>
              <a:t> Declaración anual</a:t>
            </a:r>
          </a:p>
        </p:txBody>
      </p:sp>
      <p:grpSp>
        <p:nvGrpSpPr>
          <p:cNvPr id="7" name="Grupo 6"/>
          <p:cNvGrpSpPr/>
          <p:nvPr/>
        </p:nvGrpSpPr>
        <p:grpSpPr>
          <a:xfrm>
            <a:off x="611560" y="1052736"/>
            <a:ext cx="2232248" cy="2232248"/>
            <a:chOff x="611560" y="1052736"/>
            <a:chExt cx="2232248" cy="2232248"/>
          </a:xfrm>
        </p:grpSpPr>
        <p:pic>
          <p:nvPicPr>
            <p:cNvPr id="2050" name="Picture 2" descr="Resultado de imagen para esfer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2736"/>
              <a:ext cx="2232248" cy="22322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99592" y="1772816"/>
              <a:ext cx="1656184" cy="738664"/>
            </a:xfrm>
            <a:prstGeom prst="rect">
              <a:avLst/>
            </a:prstGeom>
            <a:noFill/>
          </p:spPr>
          <p:txBody>
            <a:bodyPr wrap="square" rtlCol="0">
              <a:spAutoFit/>
            </a:bodyPr>
            <a:lstStyle/>
            <a:p>
              <a:pPr algn="ctr"/>
              <a:r>
                <a:rPr lang="es-MX" sz="1400" b="1" dirty="0" smtClean="0">
                  <a:effectLst>
                    <a:outerShdw blurRad="38100" dist="38100" dir="2700000" algn="tl">
                      <a:srgbClr val="000000">
                        <a:alpha val="43137"/>
                      </a:srgbClr>
                    </a:outerShdw>
                  </a:effectLst>
                </a:rPr>
                <a:t>REGULARIZACIÓN</a:t>
              </a:r>
            </a:p>
            <a:p>
              <a:pPr algn="ctr"/>
              <a:r>
                <a:rPr lang="es-MX" sz="1400" b="1" dirty="0" smtClean="0">
                  <a:effectLst>
                    <a:outerShdw blurRad="38100" dist="38100" dir="2700000" algn="tl">
                      <a:srgbClr val="000000">
                        <a:alpha val="43137"/>
                      </a:srgbClr>
                    </a:outerShdw>
                  </a:effectLst>
                </a:rPr>
                <a:t>DE  OBLIGACIONES E INGRESOS</a:t>
              </a:r>
              <a:endParaRPr lang="es-MX" sz="1400" b="1" dirty="0">
                <a:effectLst>
                  <a:outerShdw blurRad="38100" dist="38100" dir="2700000" algn="tl">
                    <a:srgbClr val="000000">
                      <a:alpha val="43137"/>
                    </a:srgbClr>
                  </a:outerShdw>
                </a:effectLst>
              </a:endParaRPr>
            </a:p>
          </p:txBody>
        </p:sp>
      </p:grpSp>
      <p:grpSp>
        <p:nvGrpSpPr>
          <p:cNvPr id="11" name="Grupo 10"/>
          <p:cNvGrpSpPr/>
          <p:nvPr/>
        </p:nvGrpSpPr>
        <p:grpSpPr>
          <a:xfrm>
            <a:off x="2987824" y="2348880"/>
            <a:ext cx="2457503" cy="2457503"/>
            <a:chOff x="2987824" y="2348880"/>
            <a:chExt cx="2457503" cy="2457503"/>
          </a:xfrm>
        </p:grpSpPr>
        <p:pic>
          <p:nvPicPr>
            <p:cNvPr id="2052" name="Picture 4" descr="Resultado de imagen para esferas icon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348880"/>
              <a:ext cx="2457503" cy="245750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3419872" y="3068960"/>
              <a:ext cx="1512168" cy="830997"/>
            </a:xfrm>
            <a:prstGeom prst="rect">
              <a:avLst/>
            </a:prstGeom>
            <a:noFill/>
          </p:spPr>
          <p:txBody>
            <a:bodyPr wrap="square" rtlCol="0">
              <a:spAutoFit/>
            </a:bodyPr>
            <a:lstStyle/>
            <a:p>
              <a:pPr algn="ctr"/>
              <a:r>
                <a:rPr lang="es-MX" sz="1600" b="1" dirty="0" smtClean="0">
                  <a:effectLst>
                    <a:outerShdw blurRad="38100" dist="38100" dir="2700000" algn="tl">
                      <a:srgbClr val="000000">
                        <a:alpha val="43137"/>
                      </a:srgbClr>
                    </a:outerShdw>
                  </a:effectLst>
                </a:rPr>
                <a:t>LÍMITE A</a:t>
              </a:r>
            </a:p>
            <a:p>
              <a:pPr algn="ctr"/>
              <a:r>
                <a:rPr lang="es-MX" sz="1600" b="1" dirty="0" smtClean="0">
                  <a:effectLst>
                    <a:outerShdw blurRad="38100" dist="38100" dir="2700000" algn="tl">
                      <a:srgbClr val="000000">
                        <a:alpha val="43137"/>
                      </a:srgbClr>
                    </a:outerShdw>
                  </a:effectLst>
                </a:rPr>
                <a:t>DEDUCCIONES  PERSONALES</a:t>
              </a:r>
              <a:endParaRPr lang="es-MX" sz="1600" b="1" dirty="0">
                <a:effectLst>
                  <a:outerShdw blurRad="38100" dist="38100" dir="2700000" algn="tl">
                    <a:srgbClr val="000000">
                      <a:alpha val="43137"/>
                    </a:srgbClr>
                  </a:outerShdw>
                </a:effectLst>
              </a:endParaRPr>
            </a:p>
          </p:txBody>
        </p:sp>
      </p:grpSp>
      <p:grpSp>
        <p:nvGrpSpPr>
          <p:cNvPr id="14" name="Grupo 13"/>
          <p:cNvGrpSpPr/>
          <p:nvPr/>
        </p:nvGrpSpPr>
        <p:grpSpPr>
          <a:xfrm>
            <a:off x="5432352" y="4005064"/>
            <a:ext cx="2279941" cy="2279941"/>
            <a:chOff x="5432352" y="4005064"/>
            <a:chExt cx="2279941" cy="2279941"/>
          </a:xfrm>
        </p:grpSpPr>
        <p:pic>
          <p:nvPicPr>
            <p:cNvPr id="18" name="Imagen 17"/>
            <p:cNvPicPr>
              <a:picLocks noChangeAspect="1"/>
            </p:cNvPicPr>
            <p:nvPr/>
          </p:nvPicPr>
          <p:blipFill>
            <a:blip r:embed="rId5"/>
            <a:stretch>
              <a:fillRect/>
            </a:stretch>
          </p:blipFill>
          <p:spPr>
            <a:xfrm>
              <a:off x="5432352" y="4005064"/>
              <a:ext cx="2279941" cy="2279941"/>
            </a:xfrm>
            <a:prstGeom prst="rect">
              <a:avLst/>
            </a:prstGeom>
          </p:spPr>
        </p:pic>
        <p:sp>
          <p:nvSpPr>
            <p:cNvPr id="19" name="CuadroTexto 18"/>
            <p:cNvSpPr txBox="1"/>
            <p:nvPr/>
          </p:nvSpPr>
          <p:spPr>
            <a:xfrm>
              <a:off x="5850759" y="4806383"/>
              <a:ext cx="1512168" cy="584775"/>
            </a:xfrm>
            <a:prstGeom prst="rect">
              <a:avLst/>
            </a:prstGeom>
            <a:noFill/>
          </p:spPr>
          <p:txBody>
            <a:bodyPr wrap="square" rtlCol="0">
              <a:spAutoFit/>
            </a:bodyPr>
            <a:lstStyle/>
            <a:p>
              <a:pPr algn="ctr"/>
              <a:r>
                <a:rPr lang="es-MX" sz="1600" b="1" dirty="0" smtClean="0">
                  <a:effectLst>
                    <a:outerShdw blurRad="38100" dist="38100" dir="2700000" algn="tl">
                      <a:srgbClr val="000000">
                        <a:alpha val="43137"/>
                      </a:srgbClr>
                    </a:outerShdw>
                  </a:effectLst>
                </a:rPr>
                <a:t>FECHAS DE PRESENTACIÓN</a:t>
              </a:r>
              <a:endParaRPr lang="es-MX" sz="1600" b="1" dirty="0">
                <a:effectLst>
                  <a:outerShdw blurRad="38100" dist="38100" dir="2700000" algn="tl">
                    <a:srgbClr val="000000">
                      <a:alpha val="43137"/>
                    </a:srgbClr>
                  </a:outerShdw>
                </a:effectLst>
              </a:endParaRPr>
            </a:p>
          </p:txBody>
        </p:sp>
      </p:gr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965" y="357389"/>
            <a:ext cx="2962275" cy="1543050"/>
          </a:xfrm>
          <a:prstGeom prst="rect">
            <a:avLst/>
          </a:prstGeom>
        </p:spPr>
      </p:pic>
      <p:pic>
        <p:nvPicPr>
          <p:cNvPr id="20" name="Imagen 19"/>
          <p:cNvPicPr>
            <a:picLocks noChangeAspect="1"/>
          </p:cNvPicPr>
          <p:nvPr/>
        </p:nvPicPr>
        <p:blipFill>
          <a:blip r:embed="rId6"/>
          <a:stretch>
            <a:fillRect/>
          </a:stretch>
        </p:blipFill>
        <p:spPr>
          <a:xfrm>
            <a:off x="949212" y="4380005"/>
            <a:ext cx="1905000" cy="1905000"/>
          </a:xfrm>
          <a:prstGeom prst="rect">
            <a:avLst/>
          </a:prstGeom>
        </p:spPr>
      </p:pic>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1" y="6124401"/>
            <a:ext cx="208438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2355" y="6217493"/>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9365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DB1127-9472-4126-A5D2-7DBC9DC373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679</Words>
  <Application>Microsoft Office PowerPoint</Application>
  <PresentationFormat>Presentación en pantalla (4:3)</PresentationFormat>
  <Paragraphs>134</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Actualidades Fiscales</vt:lpstr>
      <vt:lpstr>Entorno Fiscal Actual</vt:lpstr>
      <vt:lpstr>Presentación de PowerPoint</vt:lpstr>
      <vt:lpstr>Presentación de PowerPoint</vt:lpstr>
      <vt:lpstr>Presentación de PowerPoint</vt:lpstr>
      <vt:lpstr>Presentación de PowerPoint</vt:lpstr>
      <vt:lpstr>Presentación de PowerPoint</vt:lpstr>
      <vt:lpstr>Situación Fiscal del Empresario </vt:lpstr>
      <vt:lpstr>Presentación de PowerPoint</vt:lpstr>
      <vt:lpstr>Presentación de PowerPoint</vt:lpstr>
      <vt:lpstr>Presentación de PowerPoint</vt:lpstr>
      <vt:lpstr>Consideraciones Fiscales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2015-03-11T18:18:08Z</dcterms:created>
  <dcterms:modified xsi:type="dcterms:W3CDTF">2015-03-17T17:14:38Z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